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Arial Narrow" panose="020B0606020202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z60USv5KjGLq2IbK72O0HVKev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0D9122-7D10-451B-BDE1-17066FBC95C4}">
  <a:tblStyle styleId="{4A0D9122-7D10-451B-BDE1-17066FBC95C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TSX.V </a:t>
            </a:r>
            <a:r>
              <a:rPr lang="en-US" baseline="0"/>
              <a:t>Gold Companies in Newfoundland</a:t>
            </a:r>
            <a:endParaRPr lang="en-US"/>
          </a:p>
        </c:rich>
      </c:tx>
      <c:layout>
        <c:manualLayout>
          <c:xMode val="edge"/>
          <c:yMode val="edge"/>
          <c:x val="0.28396418901895998"/>
          <c:y val="2.0008003201280499E-2"/>
        </c:manualLayout>
      </c:layout>
      <c:overlay val="0"/>
      <c:spPr>
        <a:noFill/>
        <a:ln>
          <a:noFill/>
        </a:ln>
        <a:effectLst/>
      </c:spPr>
    </c:title>
    <c:autoTitleDeleted val="0"/>
    <c:view3D>
      <c:rotX val="0"/>
      <c:rotY val="0"/>
      <c:depthPercent val="60"/>
      <c:rAngAx val="1"/>
    </c:view3D>
    <c:floor>
      <c:thickness val="0"/>
      <c:spPr>
        <a:solidFill>
          <a:schemeClr val="lt1">
            <a:lumMod val="95000"/>
          </a:schemeClr>
        </a:solidFill>
        <a:ln>
          <a:noFill/>
        </a:ln>
        <a:effectLst/>
        <a:sp3d/>
      </c:spPr>
    </c:floor>
    <c:sideWall>
      <c:thickness val="0"/>
    </c:sideWall>
    <c:backWall>
      <c:thickness val="0"/>
    </c:backWall>
    <c:plotArea>
      <c:layout>
        <c:manualLayout>
          <c:layoutTarget val="inner"/>
          <c:xMode val="edge"/>
          <c:yMode val="edge"/>
          <c:x val="0.139231437533724"/>
          <c:y val="0.20010025773805301"/>
          <c:w val="0.82360247651970597"/>
          <c:h val="0.61030321660243103"/>
        </c:manualLayout>
      </c:layout>
      <c:bar3DChart>
        <c:barDir val="col"/>
        <c:grouping val="clustered"/>
        <c:varyColors val="0"/>
        <c:ser>
          <c:idx val="1"/>
          <c:order val="0"/>
          <c:tx>
            <c:strRef>
              <c:f>Sheet1!$D$4</c:f>
              <c:strCache>
                <c:ptCount val="1"/>
                <c:pt idx="0">
                  <c:v>K9 Gold Corp.</c:v>
                </c:pt>
              </c:strCache>
            </c:strRef>
          </c:tx>
          <c:spPr>
            <a:solidFill>
              <a:schemeClr val="bg2">
                <a:lumMod val="50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Pt>
            <c:idx val="0"/>
            <c:invertIfNegative val="0"/>
            <c:bubble3D val="0"/>
            <c:spPr>
              <a:solidFill>
                <a:schemeClr val="bg1">
                  <a:lumMod val="50000"/>
                </a:schemeClr>
              </a:solidFill>
              <a:ln w="9525" cap="flat" cmpd="sng" algn="ctr">
                <a:solidFill>
                  <a:schemeClr val="accent3">
                    <a:lumMod val="75000"/>
                  </a:schemeClr>
                </a:solidFill>
                <a:round/>
              </a:ln>
              <a:effectLst/>
              <a:sp3d contourW="9525">
                <a:contourClr>
                  <a:schemeClr val="accent3">
                    <a:lumMod val="75000"/>
                  </a:schemeClr>
                </a:contourClr>
              </a:sp3d>
            </c:spPr>
            <c:extLst xmlns:c16r2="http://schemas.microsoft.com/office/drawing/2015/06/chart">
              <c:ext xmlns:c16="http://schemas.microsoft.com/office/drawing/2014/chart" uri="{C3380CC4-5D6E-409C-BE32-E72D297353CC}">
                <c16:uniqueId val="{00000001-2FC9-4B51-BDA9-EA8ADD142B9E}"/>
              </c:ext>
            </c:extLst>
          </c:dPt>
          <c:dLbls>
            <c:dLbl>
              <c:idx val="0"/>
              <c:layout>
                <c:manualLayout>
                  <c:x val="-3.2191098063961699E-5"/>
                  <c:y val="-1.7784713847705999E-3"/>
                </c:manualLayout>
              </c:layout>
              <c:numFmt formatCode="&quot;$&quot;#,##0.0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FC9-4B51-BDA9-EA8ADD142B9E}"/>
                </c:ext>
                <c:ext xmlns:c15="http://schemas.microsoft.com/office/drawing/2012/chart" uri="{CE6537A1-D6FC-4f65-9D91-7224C49458BB}">
                  <c15:spPr xmlns:c15="http://schemas.microsoft.com/office/drawing/2012/chart">
                    <a:prstGeom prst="rect">
                      <a:avLst/>
                    </a:prstGeom>
                  </c15:spPr>
                  <c15:layout/>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Lit>
              <c:ptCount val="1"/>
              <c:pt idx="0">
                <c:v>Market Capitalization</c:v>
              </c:pt>
            </c:strLit>
          </c:cat>
          <c:val>
            <c:numRef>
              <c:f>Sheet1!$D$12</c:f>
              <c:numCache>
                <c:formatCode>"$"#,##0</c:formatCode>
                <c:ptCount val="1"/>
                <c:pt idx="0">
                  <c:v>12991474.809999999</c:v>
                </c:pt>
              </c:numCache>
            </c:numRef>
          </c:val>
          <c:extLst xmlns:c16r2="http://schemas.microsoft.com/office/drawing/2015/06/chart">
            <c:ext xmlns:c16="http://schemas.microsoft.com/office/drawing/2014/chart" uri="{C3380CC4-5D6E-409C-BE32-E72D297353CC}">
              <c16:uniqueId val="{00000002-2FC9-4B51-BDA9-EA8ADD142B9E}"/>
            </c:ext>
          </c:extLst>
        </c:ser>
        <c:ser>
          <c:idx val="0"/>
          <c:order val="1"/>
          <c:tx>
            <c:strRef>
              <c:f>Sheet1!$E$4</c:f>
              <c:strCache>
                <c:ptCount val="1"/>
                <c:pt idx="0">
                  <c:v>Exploits Discovery Corp.</c:v>
                </c:pt>
              </c:strCache>
            </c:strRef>
          </c:tx>
          <c:spPr>
            <a:solidFill>
              <a:srgbClr val="4F81BD">
                <a:lumMod val="75000"/>
              </a:srgbClr>
            </a:solidFill>
            <a:ln w="9525" cap="flat" cmpd="sng" algn="ctr">
              <a:solidFill>
                <a:srgbClr val="4F81BD">
                  <a:lumMod val="75000"/>
                </a:srgbClr>
              </a:solidFill>
              <a:round/>
            </a:ln>
            <a:effectLst/>
            <a:sp3d contourW="9525">
              <a:contourClr>
                <a:schemeClr val="accent1">
                  <a:lumMod val="75000"/>
                </a:schemeClr>
              </a:contourClr>
            </a:sp3d>
          </c:spPr>
          <c:invertIfNegative val="0"/>
          <c:dLbls>
            <c:dLbl>
              <c:idx val="0"/>
              <c:layout>
                <c:manualLayout>
                  <c:x val="-5.6517325578205198E-5"/>
                  <c:y val="-4.6695514412049902E-3"/>
                </c:manualLayout>
              </c:layout>
              <c:numFmt formatCode="&quot;$&quot;#,##0.00" sourceLinked="0"/>
              <c:spPr>
                <a:noFill/>
                <a:ln>
                  <a:noFill/>
                </a:ln>
                <a:effectLst/>
              </c:spPr>
              <c:txPr>
                <a:bodyPr rot="0" spcFirstLastPara="1" vertOverflow="ellipsis" vert="horz" wrap="square" lIns="38100" tIns="19050" rIns="38100" bIns="19050" anchor="ctr" anchorCtr="0">
                  <a:noAutofit/>
                </a:bodyPr>
                <a:lstStyle/>
                <a:p>
                  <a:pPr algn="l">
                    <a:defRPr sz="900" b="0"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FC9-4B51-BDA9-EA8ADD142B9E}"/>
                </c:ext>
                <c:ext xmlns:c15="http://schemas.microsoft.com/office/drawing/2012/chart" uri="{CE6537A1-D6FC-4f65-9D91-7224C49458BB}">
                  <c15:spPr xmlns:c15="http://schemas.microsoft.com/office/drawing/2012/chart">
                    <a:prstGeom prst="rect">
                      <a:avLst/>
                    </a:prstGeom>
                  </c15:spPr>
                  <c15:layout/>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Lit>
              <c:ptCount val="1"/>
              <c:pt idx="0">
                <c:v>Market Capitalization</c:v>
              </c:pt>
            </c:strLit>
          </c:cat>
          <c:val>
            <c:numRef>
              <c:f>Sheet1!$E$12</c:f>
              <c:numCache>
                <c:formatCode>"$"#,##0</c:formatCode>
                <c:ptCount val="1"/>
                <c:pt idx="0">
                  <c:v>33926509.800000004</c:v>
                </c:pt>
              </c:numCache>
            </c:numRef>
          </c:val>
          <c:extLst xmlns:c16r2="http://schemas.microsoft.com/office/drawing/2015/06/chart">
            <c:ext xmlns:c16="http://schemas.microsoft.com/office/drawing/2014/chart" uri="{C3380CC4-5D6E-409C-BE32-E72D297353CC}">
              <c16:uniqueId val="{00000004-2FC9-4B51-BDA9-EA8ADD142B9E}"/>
            </c:ext>
          </c:extLst>
        </c:ser>
        <c:ser>
          <c:idx val="6"/>
          <c:order val="2"/>
          <c:tx>
            <c:strRef>
              <c:f>Sheet1!$F$4</c:f>
              <c:strCache>
                <c:ptCount val="1"/>
                <c:pt idx="0">
                  <c:v>Sokoman Minerals Corp.</c:v>
                </c:pt>
              </c:strCache>
            </c:strRef>
          </c:tx>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Sheet1!$F$12</c:f>
              <c:numCache>
                <c:formatCode>"$"#,##0</c:formatCode>
                <c:ptCount val="1"/>
                <c:pt idx="0">
                  <c:v>59654341.799999997</c:v>
                </c:pt>
              </c:numCache>
            </c:numRef>
          </c:val>
          <c:extLst xmlns:c16r2="http://schemas.microsoft.com/office/drawing/2015/06/chart">
            <c:ext xmlns:c16="http://schemas.microsoft.com/office/drawing/2014/chart" uri="{C3380CC4-5D6E-409C-BE32-E72D297353CC}">
              <c16:uniqueId val="{00000005-2FC9-4B51-BDA9-EA8ADD142B9E}"/>
            </c:ext>
          </c:extLst>
        </c:ser>
        <c:ser>
          <c:idx val="5"/>
          <c:order val="3"/>
          <c:tx>
            <c:strRef>
              <c:f>Sheet1!$G$4</c:f>
              <c:strCache>
                <c:ptCount val="1"/>
                <c:pt idx="0">
                  <c:v>Labrador Gold Corp.</c:v>
                </c:pt>
              </c:strCache>
            </c:strRef>
          </c:tx>
          <c:spPr>
            <a:solidFill>
              <a:srgbClr val="1F497D">
                <a:lumMod val="75000"/>
              </a:srgbClr>
            </a:solidFill>
          </c:spPr>
          <c:invertIfNegative val="0"/>
          <c:dLbls>
            <c:spPr>
              <a:noFill/>
              <a:ln>
                <a:noFill/>
              </a:ln>
              <a:effectLst/>
            </c:spPr>
            <c:txPr>
              <a:bodyPr/>
              <a:lstStyle/>
              <a:p>
                <a:pPr>
                  <a:defRPr sz="900" baseline="0">
                    <a:solidFill>
                      <a:schemeClr val="tx1">
                        <a:lumMod val="85000"/>
                        <a:lumOff val="15000"/>
                      </a:schemeClr>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Sheet1!$G$12</c:f>
              <c:numCache>
                <c:formatCode>"$"#,##0</c:formatCode>
                <c:ptCount val="1"/>
                <c:pt idx="0">
                  <c:v>65208631.359999999</c:v>
                </c:pt>
              </c:numCache>
            </c:numRef>
          </c:val>
          <c:extLst xmlns:c16r2="http://schemas.microsoft.com/office/drawing/2015/06/chart">
            <c:ext xmlns:c16="http://schemas.microsoft.com/office/drawing/2014/chart" uri="{C3380CC4-5D6E-409C-BE32-E72D297353CC}">
              <c16:uniqueId val="{00000006-2FC9-4B51-BDA9-EA8ADD142B9E}"/>
            </c:ext>
          </c:extLst>
        </c:ser>
        <c:ser>
          <c:idx val="2"/>
          <c:order val="4"/>
          <c:tx>
            <c:strRef>
              <c:f>Sheet1!$H$4</c:f>
              <c:strCache>
                <c:ptCount val="1"/>
                <c:pt idx="0">
                  <c:v>Marathon Gold Corporation</c:v>
                </c:pt>
              </c:strCache>
            </c:strRef>
          </c:tx>
          <c:spPr>
            <a:solidFill>
              <a:schemeClr val="accent5"/>
            </a:solidFill>
            <a:ln w="9525" cap="flat" cmpd="sng" algn="ctr">
              <a:solidFill>
                <a:schemeClr val="accent5">
                  <a:lumMod val="75000"/>
                </a:schemeClr>
              </a:solidFill>
              <a:round/>
            </a:ln>
            <a:effectLst/>
            <a:sp3d contourW="9525">
              <a:contourClr>
                <a:schemeClr val="accent5">
                  <a:lumMod val="75000"/>
                </a:schemeClr>
              </a:contourClr>
            </a:sp3d>
          </c:spPr>
          <c:invertIfNegative val="0"/>
          <c:dLbls>
            <c:dLbl>
              <c:idx val="0"/>
              <c:layout>
                <c:manualLayout>
                  <c:x val="4.8469551062214801E-5"/>
                  <c:y val="1.1122933957579599E-3"/>
                </c:manualLayout>
              </c:layout>
              <c:numFmt formatCode="&quot;$&quot;#,##0.00" sourceLinked="0"/>
              <c:spPr>
                <a:noFill/>
                <a:ln>
                  <a:noFill/>
                </a:ln>
                <a:effectLst/>
              </c:spPr>
              <c:txPr>
                <a:bodyPr rot="0" spcFirstLastPara="1" vertOverflow="ellipsis" vert="horz" wrap="square" lIns="38100" tIns="19050" rIns="38100" bIns="19050" anchor="ctr" anchorCtr="0">
                  <a:noAutofit/>
                </a:bodyPr>
                <a:lstStyle/>
                <a:p>
                  <a:pPr algn="l">
                    <a:defRPr sz="900" b="0"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FC9-4B51-BDA9-EA8ADD142B9E}"/>
                </c:ext>
                <c:ext xmlns:c15="http://schemas.microsoft.com/office/drawing/2012/chart" uri="{CE6537A1-D6FC-4f65-9D91-7224C49458BB}">
                  <c15:spPr xmlns:c15="http://schemas.microsoft.com/office/drawing/2012/chart">
                    <a:prstGeom prst="rect">
                      <a:avLst/>
                    </a:prstGeom>
                  </c15:spPr>
                  <c15:layout/>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Lit>
              <c:ptCount val="1"/>
              <c:pt idx="0">
                <c:v>Market Capitalization</c:v>
              </c:pt>
            </c:strLit>
          </c:cat>
          <c:val>
            <c:numRef>
              <c:f>Sheet1!$H$12</c:f>
              <c:numCache>
                <c:formatCode>"$"#,##0</c:formatCode>
                <c:ptCount val="1"/>
                <c:pt idx="0">
                  <c:v>512210606.39999998</c:v>
                </c:pt>
              </c:numCache>
            </c:numRef>
          </c:val>
          <c:extLst xmlns:c16r2="http://schemas.microsoft.com/office/drawing/2015/06/chart">
            <c:ext xmlns:c16="http://schemas.microsoft.com/office/drawing/2014/chart" uri="{C3380CC4-5D6E-409C-BE32-E72D297353CC}">
              <c16:uniqueId val="{00000008-2FC9-4B51-BDA9-EA8ADD142B9E}"/>
            </c:ext>
          </c:extLst>
        </c:ser>
        <c:ser>
          <c:idx val="3"/>
          <c:order val="5"/>
          <c:tx>
            <c:strRef>
              <c:f>Sheet1!$I$4</c:f>
              <c:strCache>
                <c:ptCount val="1"/>
                <c:pt idx="0">
                  <c:v>New Found Gold Corp.</c:v>
                </c:pt>
              </c:strCache>
            </c:strRef>
          </c:tx>
          <c:spPr>
            <a:solidFill>
              <a:schemeClr val="tx2"/>
            </a:solidFill>
            <a:ln w="9525" cap="flat" cmpd="sng" algn="ctr">
              <a:solidFill>
                <a:schemeClr val="accent1">
                  <a:lumMod val="60000"/>
                  <a:lumMod val="75000"/>
                </a:schemeClr>
              </a:solidFill>
              <a:round/>
            </a:ln>
            <a:effectLst/>
            <a:sp3d contourW="9525">
              <a:contourClr>
                <a:schemeClr val="accent1">
                  <a:lumMod val="60000"/>
                  <a:lumMod val="75000"/>
                </a:schemeClr>
              </a:contourClr>
            </a:sp3d>
          </c:spPr>
          <c:invertIfNegative val="0"/>
          <c:dPt>
            <c:idx val="0"/>
            <c:invertIfNegative val="0"/>
            <c:bubble3D val="0"/>
            <c:spPr>
              <a:solidFill>
                <a:schemeClr val="tx2"/>
              </a:solidFill>
              <a:ln w="9525" cap="flat" cmpd="sng" algn="ctr">
                <a:solidFill>
                  <a:schemeClr val="accent1">
                    <a:lumMod val="60000"/>
                    <a:lumMod val="75000"/>
                  </a:schemeClr>
                </a:solidFill>
                <a:round/>
              </a:ln>
              <a:effectLst>
                <a:innerShdw blurRad="63500" dist="50800" dir="13500000">
                  <a:prstClr val="black">
                    <a:alpha val="50000"/>
                  </a:prstClr>
                </a:innerShdw>
              </a:effectLst>
              <a:sp3d contourW="9525">
                <a:contourClr>
                  <a:schemeClr val="accent1">
                    <a:lumMod val="60000"/>
                    <a:lumMod val="75000"/>
                  </a:schemeClr>
                </a:contourClr>
              </a:sp3d>
            </c:spPr>
            <c:extLst xmlns:c16r2="http://schemas.microsoft.com/office/drawing/2015/06/chart">
              <c:ext xmlns:c16="http://schemas.microsoft.com/office/drawing/2014/chart" uri="{C3380CC4-5D6E-409C-BE32-E72D297353CC}">
                <c16:uniqueId val="{0000000A-2FC9-4B51-BDA9-EA8ADD142B9E}"/>
              </c:ext>
            </c:extLst>
          </c:dPt>
          <c:dLbls>
            <c:dLbl>
              <c:idx val="0"/>
              <c:layout>
                <c:manualLayout>
                  <c:x val="-2.27441082059864E-3"/>
                  <c:y val="9.120931955577619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2FC9-4B51-BDA9-EA8ADD142B9E}"/>
                </c:ext>
                <c:ext xmlns:c15="http://schemas.microsoft.com/office/drawing/2012/chart" uri="{CE6537A1-D6FC-4f65-9D91-7224C49458BB}">
                  <c15:layout/>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85000"/>
                        <a:lumOff val="1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Lit>
              <c:ptCount val="1"/>
              <c:pt idx="0">
                <c:v>Market Capitalization</c:v>
              </c:pt>
            </c:strLit>
          </c:cat>
          <c:val>
            <c:numRef>
              <c:f>Sheet1!$I$12</c:f>
              <c:numCache>
                <c:formatCode>"$"#,##0</c:formatCode>
                <c:ptCount val="1"/>
                <c:pt idx="0">
                  <c:v>715676742.63</c:v>
                </c:pt>
              </c:numCache>
            </c:numRef>
          </c:val>
          <c:extLst xmlns:c16r2="http://schemas.microsoft.com/office/drawing/2015/06/chart">
            <c:ext xmlns:c16="http://schemas.microsoft.com/office/drawing/2014/chart" uri="{C3380CC4-5D6E-409C-BE32-E72D297353CC}">
              <c16:uniqueId val="{0000000B-2FC9-4B51-BDA9-EA8ADD142B9E}"/>
            </c:ext>
          </c:extLst>
        </c:ser>
        <c:ser>
          <c:idx val="4"/>
          <c:order val="6"/>
          <c:tx>
            <c:v>Orocobre</c:v>
          </c:tx>
          <c:invertIfNegative val="0"/>
          <c:val>
            <c:numRef>
              <c:f>Sheet1!#REF!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C-2FC9-4B51-BDA9-EA8ADD142B9E}"/>
            </c:ext>
          </c:extLst>
        </c:ser>
        <c:dLbls>
          <c:showLegendKey val="0"/>
          <c:showVal val="0"/>
          <c:showCatName val="0"/>
          <c:showSerName val="0"/>
          <c:showPercent val="0"/>
          <c:showBubbleSize val="0"/>
        </c:dLbls>
        <c:gapWidth val="75"/>
        <c:shape val="box"/>
        <c:axId val="235224744"/>
        <c:axId val="423768368"/>
        <c:axId val="0"/>
      </c:bar3DChart>
      <c:catAx>
        <c:axId val="2352247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en-US"/>
          </a:p>
        </c:txPr>
        <c:crossAx val="423768368"/>
        <c:crosses val="autoZero"/>
        <c:auto val="1"/>
        <c:lblAlgn val="ctr"/>
        <c:lblOffset val="100"/>
        <c:noMultiLvlLbl val="0"/>
      </c:catAx>
      <c:valAx>
        <c:axId val="423768368"/>
        <c:scaling>
          <c:orientation val="minMax"/>
        </c:scaling>
        <c:delete val="1"/>
        <c:axPos val="l"/>
        <c:majorGridlines>
          <c:spPr>
            <a:ln>
              <a:solidFill>
                <a:sysClr val="windowText" lastClr="000000">
                  <a:lumMod val="15000"/>
                  <a:lumOff val="85000"/>
                </a:sysClr>
              </a:solidFill>
            </a:ln>
            <a:effectLst>
              <a:outerShdw blurRad="50800" dist="50800" dir="5400000" algn="ctr" rotWithShape="0">
                <a:srgbClr val="000000"/>
              </a:outerShdw>
            </a:effectLst>
          </c:spPr>
        </c:majorGridlines>
        <c:numFmt formatCode="&quot;$&quot;#,##0" sourceLinked="1"/>
        <c:majorTickMark val="none"/>
        <c:minorTickMark val="none"/>
        <c:tickLblPos val="nextTo"/>
        <c:crossAx val="235224744"/>
        <c:crosses val="autoZero"/>
        <c:crossBetween val="between"/>
      </c:valAx>
      <c:spPr>
        <a:noFill/>
        <a:ln>
          <a:noFill/>
        </a:ln>
        <a:effectLst/>
      </c:spPr>
    </c:plotArea>
    <c:legend>
      <c:legendPos val="b"/>
      <c:legendEntry>
        <c:idx val="6"/>
        <c:delete val="1"/>
      </c:legendEntry>
      <c:layout>
        <c:manualLayout>
          <c:xMode val="edge"/>
          <c:yMode val="edge"/>
          <c:x val="0.16632326940727504"/>
          <c:y val="0.91641594350255695"/>
          <c:w val="0.69015651417805901"/>
          <c:h val="6.7527483434318594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scene3d>
      <a:camera prst="orthographicFront"/>
      <a:lightRig rig="threePt" dir="t"/>
    </a:scene3d>
    <a:sp3d prstMaterial="metal"/>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87984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428009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326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18" name="Google Shape;21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7005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Will add additional discoveries</a:t>
            </a:r>
            <a:endParaRPr/>
          </a:p>
        </p:txBody>
      </p:sp>
      <p:sp>
        <p:nvSpPr>
          <p:cNvPr id="227" name="Google Shape;22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008196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Will add additional discoveries</a:t>
            </a:r>
            <a:endParaRPr/>
          </a:p>
        </p:txBody>
      </p:sp>
      <p:sp>
        <p:nvSpPr>
          <p:cNvPr id="227" name="Google Shape;22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930360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37" name="Google Shape;23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512767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8" name="Google Shape;24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670664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9486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6" name="Google Shape;10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0598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7409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9970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2" name="Google Shape;15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52074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379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5" name="Google Shape;17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2798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7" name="Google Shape;18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4581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8626" y="6032462"/>
            <a:ext cx="9152626" cy="800138"/>
          </a:xfrm>
          <a:prstGeom prst="rect">
            <a:avLst/>
          </a:prstGeom>
          <a:solidFill>
            <a:srgbClr val="595959">
              <a:alpha val="55686"/>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p:nvPr/>
        </p:nvSpPr>
        <p:spPr>
          <a:xfrm>
            <a:off x="7065075" y="6148149"/>
            <a:ext cx="17853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solidFill>
                  <a:schemeClr val="lt1"/>
                </a:solidFill>
                <a:latin typeface="Calibri"/>
                <a:ea typeface="Calibri"/>
                <a:cs typeface="Calibri"/>
                <a:sym typeface="Calibri"/>
              </a:rPr>
              <a:t>TSX-V: </a:t>
            </a:r>
            <a:r>
              <a:rPr lang="en-US" sz="2400" b="0" i="0" u="none" strike="noStrike" cap="none" dirty="0" smtClean="0">
                <a:solidFill>
                  <a:schemeClr val="lt1"/>
                </a:solidFill>
                <a:latin typeface="Calibri"/>
                <a:ea typeface="Calibri"/>
                <a:cs typeface="Calibri"/>
                <a:sym typeface="Calibri"/>
              </a:rPr>
              <a:t>KNC</a:t>
            </a:r>
            <a:endParaRPr dirty="0"/>
          </a:p>
        </p:txBody>
      </p:sp>
      <p:sp>
        <p:nvSpPr>
          <p:cNvPr id="91" name="Google Shape;91;p1"/>
          <p:cNvSpPr txBox="1"/>
          <p:nvPr/>
        </p:nvSpPr>
        <p:spPr>
          <a:xfrm>
            <a:off x="364775" y="6155300"/>
            <a:ext cx="580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lt1"/>
                </a:solidFill>
                <a:latin typeface="Calibri"/>
                <a:ea typeface="Calibri"/>
                <a:cs typeface="Calibri"/>
                <a:sym typeface="Calibri"/>
              </a:rPr>
              <a:t>CORPORATE PRESENTATION – March 2021</a:t>
            </a:r>
            <a:endParaRPr dirty="0"/>
          </a:p>
        </p:txBody>
      </p:sp>
      <p:pic>
        <p:nvPicPr>
          <p:cNvPr id="92" name="Google Shape;92;p1"/>
          <p:cNvPicPr preferRelativeResize="0"/>
          <p:nvPr/>
        </p:nvPicPr>
        <p:blipFill rotWithShape="1">
          <a:blip r:embed="rId3">
            <a:alphaModFix/>
          </a:blip>
          <a:srcRect/>
          <a:stretch/>
        </p:blipFill>
        <p:spPr>
          <a:xfrm>
            <a:off x="1066362" y="1205873"/>
            <a:ext cx="7422548" cy="2018083"/>
          </a:xfrm>
          <a:prstGeom prst="rect">
            <a:avLst/>
          </a:prstGeom>
          <a:noFill/>
          <a:ln>
            <a:noFill/>
          </a:ln>
        </p:spPr>
      </p:pic>
      <p:sp>
        <p:nvSpPr>
          <p:cNvPr id="93" name="Google Shape;93;p1"/>
          <p:cNvSpPr txBox="1"/>
          <p:nvPr/>
        </p:nvSpPr>
        <p:spPr>
          <a:xfrm>
            <a:off x="303465" y="4408226"/>
            <a:ext cx="832514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i="1">
                <a:solidFill>
                  <a:schemeClr val="dk1"/>
                </a:solidFill>
                <a:latin typeface="Calibri"/>
                <a:ea typeface="Calibri"/>
                <a:cs typeface="Calibri"/>
                <a:sym typeface="Calibri"/>
              </a:rPr>
              <a:t>“Developing the Stony Lake Gold Project in Central Newfoundland - Canada’s Newest Orogenic Gold District.”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
          <p:cNvSpPr/>
          <p:nvPr/>
        </p:nvSpPr>
        <p:spPr>
          <a:xfrm>
            <a:off x="-8626" y="1101"/>
            <a:ext cx="9152626" cy="81635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 </a:t>
            </a:r>
            <a:endParaRPr/>
          </a:p>
        </p:txBody>
      </p:sp>
      <p:sp>
        <p:nvSpPr>
          <p:cNvPr id="201" name="Google Shape;201;p10"/>
          <p:cNvSpPr txBox="1"/>
          <p:nvPr/>
        </p:nvSpPr>
        <p:spPr>
          <a:xfrm>
            <a:off x="1009387" y="113425"/>
            <a:ext cx="71166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000"/>
              <a:buFont typeface="Calibri"/>
              <a:buNone/>
            </a:pPr>
            <a:r>
              <a:rPr lang="en-US" sz="3000" b="0" i="0" u="sng" strike="noStrike" cap="none">
                <a:solidFill>
                  <a:srgbClr val="FFFFFF"/>
                </a:solidFill>
                <a:latin typeface="Calibri"/>
                <a:ea typeface="Calibri"/>
                <a:cs typeface="Calibri"/>
                <a:sym typeface="Calibri"/>
              </a:rPr>
              <a:t>2020 VTEM S</a:t>
            </a:r>
            <a:r>
              <a:rPr lang="en-US" sz="3000" u="sng">
                <a:solidFill>
                  <a:srgbClr val="FFFFFF"/>
                </a:solidFill>
                <a:latin typeface="Calibri"/>
                <a:ea typeface="Calibri"/>
                <a:cs typeface="Calibri"/>
                <a:sym typeface="Calibri"/>
              </a:rPr>
              <a:t>ECTIONS: JUMPER’S POND</a:t>
            </a:r>
            <a:endParaRPr/>
          </a:p>
        </p:txBody>
      </p:sp>
      <p:sp>
        <p:nvSpPr>
          <p:cNvPr id="202" name="Google Shape;202;p10"/>
          <p:cNvSpPr txBox="1">
            <a:spLocks noGrp="1"/>
          </p:cNvSpPr>
          <p:nvPr>
            <p:ph type="sldNum" idx="12"/>
          </p:nvPr>
        </p:nvSpPr>
        <p:spPr>
          <a:xfrm>
            <a:off x="6932700" y="63148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400"/>
              <a:buFont typeface="Calibri"/>
              <a:buNone/>
            </a:pPr>
            <a:fld id="{00000000-1234-1234-1234-123412341234}" type="slidenum">
              <a:rPr lang="en-US" sz="1400" b="0" i="0" u="none" strike="noStrike" cap="none">
                <a:solidFill>
                  <a:srgbClr val="888888"/>
                </a:solidFill>
                <a:latin typeface="Calibri"/>
                <a:ea typeface="Calibri"/>
                <a:cs typeface="Calibri"/>
                <a:sym typeface="Calibri"/>
              </a:rPr>
              <a:t>10</a:t>
            </a:fld>
            <a:endParaRPr sz="1400" b="0" i="0" u="none" strike="noStrike" cap="none">
              <a:solidFill>
                <a:srgbClr val="888888"/>
              </a:solidFill>
              <a:latin typeface="Calibri"/>
              <a:ea typeface="Calibri"/>
              <a:cs typeface="Calibri"/>
              <a:sym typeface="Calibri"/>
            </a:endParaRPr>
          </a:p>
        </p:txBody>
      </p:sp>
      <p:pic>
        <p:nvPicPr>
          <p:cNvPr id="203" name="Google Shape;203;p10" descr="Shape&#10;&#10;Description automatically generated with medium confidence"/>
          <p:cNvPicPr preferRelativeResize="0"/>
          <p:nvPr/>
        </p:nvPicPr>
        <p:blipFill rotWithShape="1">
          <a:blip r:embed="rId3">
            <a:alphaModFix/>
          </a:blip>
          <a:srcRect/>
          <a:stretch/>
        </p:blipFill>
        <p:spPr>
          <a:xfrm>
            <a:off x="1851496" y="3586886"/>
            <a:ext cx="6435306" cy="1155940"/>
          </a:xfrm>
          <a:prstGeom prst="rect">
            <a:avLst/>
          </a:prstGeom>
          <a:noFill/>
          <a:ln>
            <a:noFill/>
          </a:ln>
        </p:spPr>
      </p:pic>
      <p:sp>
        <p:nvSpPr>
          <p:cNvPr id="204" name="Google Shape;204;p10"/>
          <p:cNvSpPr txBox="1"/>
          <p:nvPr/>
        </p:nvSpPr>
        <p:spPr>
          <a:xfrm>
            <a:off x="351194" y="4098519"/>
            <a:ext cx="1163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RDI Line</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2350</a:t>
            </a:r>
            <a:endParaRPr/>
          </a:p>
        </p:txBody>
      </p:sp>
      <p:sp>
        <p:nvSpPr>
          <p:cNvPr id="205" name="Google Shape;205;p10"/>
          <p:cNvSpPr txBox="1"/>
          <p:nvPr/>
        </p:nvSpPr>
        <p:spPr>
          <a:xfrm>
            <a:off x="1514145" y="3390657"/>
            <a:ext cx="465575"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800">
                <a:solidFill>
                  <a:schemeClr val="dk1"/>
                </a:solidFill>
                <a:latin typeface="Calibri"/>
                <a:ea typeface="Calibri"/>
                <a:cs typeface="Calibri"/>
                <a:sym typeface="Calibri"/>
              </a:rPr>
              <a:t>200</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800">
                <a:solidFill>
                  <a:schemeClr val="dk1"/>
                </a:solidFill>
                <a:latin typeface="Calibri"/>
                <a:ea typeface="Calibri"/>
                <a:cs typeface="Calibri"/>
                <a:sym typeface="Calibri"/>
              </a:rPr>
              <a:t>0</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800">
                <a:solidFill>
                  <a:schemeClr val="dk1"/>
                </a:solidFill>
                <a:latin typeface="Calibri"/>
                <a:ea typeface="Calibri"/>
                <a:cs typeface="Calibri"/>
                <a:sym typeface="Calibri"/>
              </a:rPr>
              <a:t>−200</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800">
                <a:solidFill>
                  <a:schemeClr val="dk1"/>
                </a:solidFill>
                <a:latin typeface="Calibri"/>
                <a:ea typeface="Calibri"/>
                <a:cs typeface="Calibri"/>
                <a:sym typeface="Calibri"/>
              </a:rPr>
              <a:t>−400</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800">
                <a:solidFill>
                  <a:schemeClr val="dk1"/>
                </a:solidFill>
                <a:latin typeface="Calibri"/>
                <a:ea typeface="Calibri"/>
                <a:cs typeface="Calibri"/>
                <a:sym typeface="Calibri"/>
              </a:rPr>
              <a:t>−600</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6" name="Google Shape;206;p10" descr="Chart&#10;&#10;Description automatically generated with low confidence"/>
          <p:cNvPicPr preferRelativeResize="0"/>
          <p:nvPr/>
        </p:nvPicPr>
        <p:blipFill rotWithShape="1">
          <a:blip r:embed="rId4">
            <a:alphaModFix/>
          </a:blip>
          <a:srcRect/>
          <a:stretch/>
        </p:blipFill>
        <p:spPr>
          <a:xfrm>
            <a:off x="1834244" y="2281143"/>
            <a:ext cx="6452558" cy="1112850"/>
          </a:xfrm>
          <a:prstGeom prst="rect">
            <a:avLst/>
          </a:prstGeom>
          <a:noFill/>
          <a:ln>
            <a:noFill/>
          </a:ln>
        </p:spPr>
      </p:pic>
      <p:pic>
        <p:nvPicPr>
          <p:cNvPr id="207" name="Google Shape;207;p10"/>
          <p:cNvPicPr preferRelativeResize="0"/>
          <p:nvPr/>
        </p:nvPicPr>
        <p:blipFill rotWithShape="1">
          <a:blip r:embed="rId5">
            <a:alphaModFix/>
          </a:blip>
          <a:srcRect/>
          <a:stretch/>
        </p:blipFill>
        <p:spPr>
          <a:xfrm>
            <a:off x="1510287" y="2035874"/>
            <a:ext cx="469433" cy="1603387"/>
          </a:xfrm>
          <a:prstGeom prst="rect">
            <a:avLst/>
          </a:prstGeom>
          <a:noFill/>
          <a:ln>
            <a:noFill/>
          </a:ln>
        </p:spPr>
      </p:pic>
      <p:sp>
        <p:nvSpPr>
          <p:cNvPr id="208" name="Google Shape;208;p10"/>
          <p:cNvSpPr txBox="1"/>
          <p:nvPr/>
        </p:nvSpPr>
        <p:spPr>
          <a:xfrm>
            <a:off x="340256" y="2679443"/>
            <a:ext cx="1185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RDI Line 2360</a:t>
            </a:r>
            <a:endParaRPr/>
          </a:p>
        </p:txBody>
      </p:sp>
      <p:pic>
        <p:nvPicPr>
          <p:cNvPr id="209" name="Google Shape;209;p10" descr="Diagram&#10;&#10;Description automatically generated with medium confidence"/>
          <p:cNvPicPr preferRelativeResize="0"/>
          <p:nvPr/>
        </p:nvPicPr>
        <p:blipFill rotWithShape="1">
          <a:blip r:embed="rId6">
            <a:alphaModFix/>
          </a:blip>
          <a:srcRect/>
          <a:stretch/>
        </p:blipFill>
        <p:spPr>
          <a:xfrm>
            <a:off x="1851164" y="945250"/>
            <a:ext cx="6435969" cy="1143000"/>
          </a:xfrm>
          <a:prstGeom prst="rect">
            <a:avLst/>
          </a:prstGeom>
          <a:noFill/>
          <a:ln>
            <a:noFill/>
          </a:ln>
        </p:spPr>
      </p:pic>
      <p:sp>
        <p:nvSpPr>
          <p:cNvPr id="210" name="Google Shape;210;p10"/>
          <p:cNvSpPr txBox="1"/>
          <p:nvPr/>
        </p:nvSpPr>
        <p:spPr>
          <a:xfrm>
            <a:off x="325849" y="1475799"/>
            <a:ext cx="118494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RDI Line 2370</a:t>
            </a:r>
            <a:endParaRPr/>
          </a:p>
        </p:txBody>
      </p:sp>
      <p:pic>
        <p:nvPicPr>
          <p:cNvPr id="211" name="Google Shape;211;p10"/>
          <p:cNvPicPr preferRelativeResize="0"/>
          <p:nvPr/>
        </p:nvPicPr>
        <p:blipFill rotWithShape="1">
          <a:blip r:embed="rId5">
            <a:alphaModFix/>
          </a:blip>
          <a:srcRect/>
          <a:stretch/>
        </p:blipFill>
        <p:spPr>
          <a:xfrm>
            <a:off x="1471981" y="672649"/>
            <a:ext cx="469433" cy="1603387"/>
          </a:xfrm>
          <a:prstGeom prst="rect">
            <a:avLst/>
          </a:prstGeom>
          <a:noFill/>
          <a:ln>
            <a:noFill/>
          </a:ln>
        </p:spPr>
      </p:pic>
      <p:pic>
        <p:nvPicPr>
          <p:cNvPr id="212" name="Google Shape;212;p10" descr="A picture containing text&#10;&#10;Description automatically generated"/>
          <p:cNvPicPr preferRelativeResize="0"/>
          <p:nvPr/>
        </p:nvPicPr>
        <p:blipFill rotWithShape="1">
          <a:blip r:embed="rId7">
            <a:alphaModFix/>
          </a:blip>
          <a:srcRect/>
          <a:stretch/>
        </p:blipFill>
        <p:spPr>
          <a:xfrm>
            <a:off x="1841462" y="4849060"/>
            <a:ext cx="6438122" cy="1063690"/>
          </a:xfrm>
          <a:prstGeom prst="rect">
            <a:avLst/>
          </a:prstGeom>
          <a:noFill/>
          <a:ln>
            <a:noFill/>
          </a:ln>
        </p:spPr>
      </p:pic>
      <p:sp>
        <p:nvSpPr>
          <p:cNvPr id="213" name="Google Shape;213;p10"/>
          <p:cNvSpPr txBox="1"/>
          <p:nvPr/>
        </p:nvSpPr>
        <p:spPr>
          <a:xfrm>
            <a:off x="340256" y="5179088"/>
            <a:ext cx="1185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RDI Line 2340</a:t>
            </a:r>
            <a:endParaRPr/>
          </a:p>
        </p:txBody>
      </p:sp>
      <p:pic>
        <p:nvPicPr>
          <p:cNvPr id="214" name="Google Shape;214;p10"/>
          <p:cNvPicPr preferRelativeResize="0"/>
          <p:nvPr/>
        </p:nvPicPr>
        <p:blipFill rotWithShape="1">
          <a:blip r:embed="rId5">
            <a:alphaModFix/>
          </a:blip>
          <a:srcRect/>
          <a:stretch/>
        </p:blipFill>
        <p:spPr>
          <a:xfrm>
            <a:off x="1536109" y="4579211"/>
            <a:ext cx="469433" cy="1603387"/>
          </a:xfrm>
          <a:prstGeom prst="rect">
            <a:avLst/>
          </a:prstGeom>
          <a:noFill/>
          <a:ln>
            <a:noFill/>
          </a:ln>
        </p:spPr>
      </p:pic>
      <p:sp>
        <p:nvSpPr>
          <p:cNvPr id="215" name="Google Shape;215;p10"/>
          <p:cNvSpPr txBox="1"/>
          <p:nvPr/>
        </p:nvSpPr>
        <p:spPr>
          <a:xfrm>
            <a:off x="554700" y="6105725"/>
            <a:ext cx="8511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Cross-sections, showing interpreted contact of the Botwood and basement, by highlighting the possible lithology change in conductivity from white (low conductivity)  to pink (high conductivity).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1"/>
          <p:cNvPicPr preferRelativeResize="0"/>
          <p:nvPr/>
        </p:nvPicPr>
        <p:blipFill rotWithShape="1">
          <a:blip r:embed="rId3">
            <a:alphaModFix/>
          </a:blip>
          <a:srcRect/>
          <a:stretch/>
        </p:blipFill>
        <p:spPr>
          <a:xfrm>
            <a:off x="774750" y="1140325"/>
            <a:ext cx="7658405" cy="4856887"/>
          </a:xfrm>
          <a:prstGeom prst="rect">
            <a:avLst/>
          </a:prstGeom>
          <a:noFill/>
          <a:ln>
            <a:noFill/>
          </a:ln>
        </p:spPr>
      </p:pic>
      <p:sp>
        <p:nvSpPr>
          <p:cNvPr id="221" name="Google Shape;221;p11"/>
          <p:cNvSpPr/>
          <p:nvPr/>
        </p:nvSpPr>
        <p:spPr>
          <a:xfrm>
            <a:off x="-8626" y="1101"/>
            <a:ext cx="9152626" cy="81635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 </a:t>
            </a:r>
            <a:endParaRPr/>
          </a:p>
        </p:txBody>
      </p:sp>
      <p:sp>
        <p:nvSpPr>
          <p:cNvPr id="222" name="Google Shape;222;p11"/>
          <p:cNvSpPr txBox="1"/>
          <p:nvPr/>
        </p:nvSpPr>
        <p:spPr>
          <a:xfrm>
            <a:off x="2360112" y="129045"/>
            <a:ext cx="4332981"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u="sng">
                <a:solidFill>
                  <a:schemeClr val="lt1"/>
                </a:solidFill>
                <a:latin typeface="Calibri"/>
                <a:ea typeface="Calibri"/>
                <a:cs typeface="Calibri"/>
                <a:sym typeface="Calibri"/>
              </a:rPr>
              <a:t>2019 MINERALIZED ZONES</a:t>
            </a:r>
            <a:endParaRPr/>
          </a:p>
        </p:txBody>
      </p:sp>
      <p:sp>
        <p:nvSpPr>
          <p:cNvPr id="223" name="Google Shape;22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t>11</a:t>
            </a:fld>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p:nvPr/>
        </p:nvSpPr>
        <p:spPr>
          <a:xfrm>
            <a:off x="467544" y="959220"/>
            <a:ext cx="8352900" cy="518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The Stony Lake Project is contiguous to and covers the southwest extension of </a:t>
            </a:r>
            <a:r>
              <a:rPr lang="en-US" sz="1600" dirty="0" err="1">
                <a:solidFill>
                  <a:schemeClr val="dk1"/>
                </a:solidFill>
                <a:latin typeface="Calibri"/>
                <a:ea typeface="Calibri"/>
                <a:cs typeface="Calibri"/>
                <a:sym typeface="Calibri"/>
              </a:rPr>
              <a:t>Sokoman</a:t>
            </a:r>
            <a:r>
              <a:rPr lang="en-US" sz="1600" dirty="0">
                <a:solidFill>
                  <a:schemeClr val="dk1"/>
                </a:solidFill>
                <a:latin typeface="Calibri"/>
                <a:ea typeface="Calibri"/>
                <a:cs typeface="Calibri"/>
                <a:sym typeface="Calibri"/>
              </a:rPr>
              <a:t> Mineral’s Moosehead high-grade gold discovery. It also lies North East of Marathon’s Valentine Lake Deposit and West of New Found Gold’s Queensway discovery.</a:t>
            </a:r>
            <a:endParaRPr dirty="0">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dirty="0">
                <a:solidFill>
                  <a:schemeClr val="dk1"/>
                </a:solidFill>
                <a:latin typeface="Calibri"/>
                <a:ea typeface="Calibri"/>
                <a:cs typeface="Calibri"/>
                <a:sym typeface="Calibri"/>
              </a:rPr>
              <a:t>Regional Significance</a:t>
            </a:r>
            <a:endParaRPr dirty="0">
              <a:latin typeface="Calibri"/>
              <a:ea typeface="Calibri"/>
              <a:cs typeface="Calibri"/>
              <a:sym typeface="Calibri"/>
            </a:endParaRPr>
          </a:p>
          <a:p>
            <a:pPr marL="937350" marR="0" lvl="0" indent="-285750" algn="l" rtl="0">
              <a:spcBef>
                <a:spcPts val="60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indicates gold potential in this portion of Newfoundland</a:t>
            </a:r>
            <a:endParaRPr dirty="0">
              <a:latin typeface="Calibri"/>
              <a:ea typeface="Calibri"/>
              <a:cs typeface="Calibri"/>
              <a:sym typeface="Calibri"/>
            </a:endParaRPr>
          </a:p>
          <a:p>
            <a:pPr marL="937350" marR="0" lvl="0" indent="-285750" algn="l" rtl="0">
              <a:spcBef>
                <a:spcPts val="60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classified as orogenic style gold setting</a:t>
            </a:r>
            <a:endParaRPr dirty="0">
              <a:latin typeface="Calibri"/>
              <a:ea typeface="Calibri"/>
              <a:cs typeface="Calibri"/>
              <a:sym typeface="Calibri"/>
            </a:endParaRPr>
          </a:p>
          <a:p>
            <a:pPr marL="937350" marR="0" lvl="0" indent="-285750" algn="l" rtl="0">
              <a:spcBef>
                <a:spcPts val="60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intersections of high-grade gold mineralization</a:t>
            </a:r>
            <a:endParaRPr dirty="0">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dirty="0">
                <a:solidFill>
                  <a:schemeClr val="dk1"/>
                </a:solidFill>
                <a:latin typeface="Calibri"/>
                <a:ea typeface="Calibri"/>
                <a:cs typeface="Calibri"/>
                <a:sym typeface="Calibri"/>
              </a:rPr>
              <a:t>Selected Drilling Results</a:t>
            </a:r>
            <a:endParaRPr dirty="0">
              <a:latin typeface="Calibri"/>
              <a:ea typeface="Calibri"/>
              <a:cs typeface="Calibri"/>
              <a:sym typeface="Calibri"/>
            </a:endParaRPr>
          </a:p>
          <a:p>
            <a:pPr marL="936000" marR="0" lvl="0" indent="-285749" algn="l" rtl="0">
              <a:spcBef>
                <a:spcPts val="600"/>
              </a:spcBef>
              <a:spcAft>
                <a:spcPts val="0"/>
              </a:spcAft>
              <a:buClr>
                <a:schemeClr val="dk1"/>
              </a:buClr>
              <a:buSzPts val="1400"/>
              <a:buFont typeface="Arial"/>
              <a:buChar char="•"/>
            </a:pPr>
            <a:r>
              <a:rPr lang="en-US" sz="1400" b="1" dirty="0" err="1">
                <a:solidFill>
                  <a:schemeClr val="dk1"/>
                </a:solidFill>
                <a:latin typeface="Calibri"/>
                <a:ea typeface="Calibri"/>
                <a:cs typeface="Calibri"/>
                <a:sym typeface="Calibri"/>
              </a:rPr>
              <a:t>Sokoman</a:t>
            </a:r>
            <a:r>
              <a:rPr lang="en-US" sz="1400" dirty="0">
                <a:solidFill>
                  <a:schemeClr val="dk1"/>
                </a:solidFill>
                <a:latin typeface="Calibri"/>
                <a:ea typeface="Calibri"/>
                <a:cs typeface="Calibri"/>
                <a:sym typeface="Calibri"/>
              </a:rPr>
              <a:t>; MH-18-01 returned 11.9 m of 44.96 g/t Au (news release July 24, 2017), </a:t>
            </a:r>
            <a:endParaRPr dirty="0">
              <a:latin typeface="Calibri"/>
              <a:ea typeface="Calibri"/>
              <a:cs typeface="Calibri"/>
              <a:sym typeface="Calibri"/>
            </a:endParaRPr>
          </a:p>
          <a:p>
            <a:pPr marL="650250" marR="0" lvl="0" indent="0" algn="l" rtl="0">
              <a:spcBef>
                <a:spcPts val="600"/>
              </a:spcBef>
              <a:spcAft>
                <a:spcPts val="0"/>
              </a:spcAft>
              <a:buNone/>
            </a:pPr>
            <a:r>
              <a:rPr lang="en-US" sz="1400" dirty="0">
                <a:solidFill>
                  <a:schemeClr val="dk1"/>
                </a:solidFill>
                <a:latin typeface="Calibri"/>
                <a:ea typeface="Calibri"/>
                <a:cs typeface="Calibri"/>
                <a:sym typeface="Calibri"/>
              </a:rPr>
              <a:t>      MH-20-86 returned 4.70 m of 18.60 g/t Au (news release July 15, 2020) </a:t>
            </a:r>
            <a:endParaRPr dirty="0">
              <a:latin typeface="Calibri"/>
              <a:ea typeface="Calibri"/>
              <a:cs typeface="Calibri"/>
              <a:sym typeface="Calibri"/>
            </a:endParaRPr>
          </a:p>
          <a:p>
            <a:pPr marL="650250" marR="0" lvl="0" indent="0" algn="l" rtl="0">
              <a:spcBef>
                <a:spcPts val="600"/>
              </a:spcBef>
              <a:spcAft>
                <a:spcPts val="0"/>
              </a:spcAft>
              <a:buNone/>
            </a:pPr>
            <a:r>
              <a:rPr lang="en-US" sz="1400" dirty="0">
                <a:solidFill>
                  <a:schemeClr val="dk1"/>
                </a:solidFill>
                <a:latin typeface="Calibri"/>
                <a:ea typeface="Calibri"/>
                <a:cs typeface="Calibri"/>
                <a:sym typeface="Calibri"/>
              </a:rPr>
              <a:t>      MH-18-08 returned 1.05 m of 207.1 g/t Au from 8.50 m to 9.55 m and 2.28 m of 42.36 g/t Au      </a:t>
            </a:r>
            <a:endParaRPr dirty="0">
              <a:latin typeface="Calibri"/>
              <a:ea typeface="Calibri"/>
              <a:cs typeface="Calibri"/>
              <a:sym typeface="Calibri"/>
            </a:endParaRPr>
          </a:p>
          <a:p>
            <a:pPr marL="650250" marR="0" lvl="0" indent="0" algn="l" rtl="0">
              <a:spcBef>
                <a:spcPts val="600"/>
              </a:spcBef>
              <a:spcAft>
                <a:spcPts val="0"/>
              </a:spcAft>
              <a:buNone/>
            </a:pPr>
            <a:r>
              <a:rPr lang="en-US" sz="1400" dirty="0">
                <a:solidFill>
                  <a:schemeClr val="dk1"/>
                </a:solidFill>
                <a:latin typeface="Calibri"/>
                <a:ea typeface="Calibri"/>
                <a:cs typeface="Calibri"/>
                <a:sym typeface="Calibri"/>
              </a:rPr>
              <a:t>      from 33.07 to 35.35 m (</a:t>
            </a:r>
            <a:r>
              <a:rPr lang="en-US" sz="1400" dirty="0" err="1">
                <a:solidFill>
                  <a:schemeClr val="dk1"/>
                </a:solidFill>
                <a:latin typeface="Calibri"/>
                <a:ea typeface="Calibri"/>
                <a:cs typeface="Calibri"/>
                <a:sym typeface="Calibri"/>
              </a:rPr>
              <a:t>Sokoman</a:t>
            </a:r>
            <a:r>
              <a:rPr lang="en-US" sz="1400" dirty="0">
                <a:solidFill>
                  <a:schemeClr val="dk1"/>
                </a:solidFill>
                <a:latin typeface="Calibri"/>
                <a:ea typeface="Calibri"/>
                <a:cs typeface="Calibri"/>
                <a:sym typeface="Calibri"/>
              </a:rPr>
              <a:t> news release Aug. 28, 2018)</a:t>
            </a:r>
            <a:endParaRPr dirty="0">
              <a:latin typeface="Calibri"/>
              <a:ea typeface="Calibri"/>
              <a:cs typeface="Calibri"/>
              <a:sym typeface="Calibri"/>
            </a:endParaRPr>
          </a:p>
          <a:p>
            <a:pPr marL="936000" marR="0" lvl="0" indent="-285749" algn="l" rtl="0">
              <a:spcBef>
                <a:spcPts val="600"/>
              </a:spcBef>
              <a:spcAft>
                <a:spcPts val="0"/>
              </a:spcAft>
              <a:buClr>
                <a:schemeClr val="dk1"/>
              </a:buClr>
              <a:buSzPts val="1400"/>
              <a:buFont typeface="Arial"/>
              <a:buChar char="•"/>
            </a:pPr>
            <a:r>
              <a:rPr lang="en-US" sz="1400" b="1" dirty="0">
                <a:solidFill>
                  <a:schemeClr val="dk1"/>
                </a:solidFill>
                <a:latin typeface="Calibri"/>
                <a:ea typeface="Calibri"/>
                <a:cs typeface="Calibri"/>
                <a:sym typeface="Calibri"/>
              </a:rPr>
              <a:t>New Found Gold </a:t>
            </a:r>
            <a:r>
              <a:rPr lang="en-US" sz="1400" dirty="0">
                <a:solidFill>
                  <a:schemeClr val="dk1"/>
                </a:solidFill>
                <a:latin typeface="Calibri"/>
                <a:ea typeface="Calibri"/>
                <a:cs typeface="Calibri"/>
                <a:sym typeface="Calibri"/>
              </a:rPr>
              <a:t>NFGC-19-01 returned 92.9 g/t Au over 19 m incl. 285.29 g/t Au over 6 m (corp. presentation 2020)</a:t>
            </a:r>
            <a:endParaRPr dirty="0">
              <a:latin typeface="Calibri"/>
              <a:ea typeface="Calibri"/>
              <a:cs typeface="Calibri"/>
              <a:sym typeface="Calibri"/>
            </a:endParaRPr>
          </a:p>
          <a:p>
            <a:pPr marL="936000" marR="0" lvl="0" indent="-285749" algn="l" rtl="0">
              <a:spcBef>
                <a:spcPts val="600"/>
              </a:spcBef>
              <a:spcAft>
                <a:spcPts val="0"/>
              </a:spcAft>
              <a:buClr>
                <a:schemeClr val="dk1"/>
              </a:buClr>
              <a:buSzPts val="1400"/>
              <a:buFont typeface="Arial"/>
              <a:buChar char="•"/>
            </a:pPr>
            <a:r>
              <a:rPr lang="en-US" sz="1400" b="1" dirty="0">
                <a:solidFill>
                  <a:schemeClr val="dk1"/>
                </a:solidFill>
                <a:latin typeface="Calibri"/>
                <a:ea typeface="Calibri"/>
                <a:cs typeface="Calibri"/>
                <a:sym typeface="Calibri"/>
              </a:rPr>
              <a:t>Marathon Gold</a:t>
            </a:r>
            <a:r>
              <a:rPr lang="en-US" sz="1400" dirty="0">
                <a:solidFill>
                  <a:schemeClr val="dk1"/>
                </a:solidFill>
                <a:latin typeface="Calibri"/>
                <a:ea typeface="Calibri"/>
                <a:cs typeface="Calibri"/>
                <a:sym typeface="Calibri"/>
              </a:rPr>
              <a:t>; VL-20-823 returned 3.33 g/t Au over 120.0 m incl. 11.83 g/t Au over 10 m (news release July 2020)</a:t>
            </a:r>
            <a:endParaRPr dirty="0">
              <a:latin typeface="Calibri"/>
              <a:ea typeface="Calibri"/>
              <a:cs typeface="Calibri"/>
              <a:sym typeface="Calibri"/>
            </a:endParaRPr>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sp>
        <p:nvSpPr>
          <p:cNvPr id="230" name="Google Shape;230;p12"/>
          <p:cNvSpPr/>
          <p:nvPr/>
        </p:nvSpPr>
        <p:spPr>
          <a:xfrm>
            <a:off x="-8626" y="1101"/>
            <a:ext cx="9152626" cy="81635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 </a:t>
            </a:r>
            <a:endParaRPr/>
          </a:p>
        </p:txBody>
      </p:sp>
      <p:sp>
        <p:nvSpPr>
          <p:cNvPr id="231" name="Google Shape;231;p12"/>
          <p:cNvSpPr txBox="1"/>
          <p:nvPr/>
        </p:nvSpPr>
        <p:spPr>
          <a:xfrm>
            <a:off x="2520096" y="129045"/>
            <a:ext cx="392094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u="sng">
                <a:solidFill>
                  <a:schemeClr val="lt1"/>
                </a:solidFill>
                <a:latin typeface="Calibri"/>
                <a:ea typeface="Calibri"/>
                <a:cs typeface="Calibri"/>
                <a:sym typeface="Calibri"/>
              </a:rPr>
              <a:t>REGIONAL DISCOVERIES</a:t>
            </a:r>
            <a:endParaRPr/>
          </a:p>
        </p:txBody>
      </p:sp>
      <p:sp>
        <p:nvSpPr>
          <p:cNvPr id="232" name="Google Shape;23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t>12</a:t>
            </a:fld>
            <a:endParaRPr sz="1400"/>
          </a:p>
        </p:txBody>
      </p:sp>
      <p:sp>
        <p:nvSpPr>
          <p:cNvPr id="233" name="Google Shape;233;p12"/>
          <p:cNvSpPr txBox="1"/>
          <p:nvPr/>
        </p:nvSpPr>
        <p:spPr>
          <a:xfrm>
            <a:off x="467544" y="6123454"/>
            <a:ext cx="8132562" cy="4154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dirty="0">
                <a:solidFill>
                  <a:schemeClr val="dk1"/>
                </a:solidFill>
                <a:latin typeface="Arial"/>
                <a:ea typeface="Arial"/>
                <a:cs typeface="Arial"/>
                <a:sym typeface="Arial"/>
              </a:rPr>
              <a:t>* The gold mineralization on the </a:t>
            </a:r>
            <a:r>
              <a:rPr lang="en-US" sz="900" dirty="0">
                <a:solidFill>
                  <a:schemeClr val="dk1"/>
                </a:solidFill>
              </a:rPr>
              <a:t>above-mentioned</a:t>
            </a:r>
            <a:r>
              <a:rPr lang="en-US" sz="1050" dirty="0">
                <a:solidFill>
                  <a:schemeClr val="dk1"/>
                </a:solidFill>
                <a:latin typeface="Arial"/>
                <a:ea typeface="Arial"/>
                <a:cs typeface="Arial"/>
                <a:sym typeface="Arial"/>
              </a:rPr>
              <a:t> properties may not be indicative of the gold mineralization on the Stony Lake property</a:t>
            </a:r>
            <a:endParaRPr dirty="0"/>
          </a:p>
          <a:p>
            <a:pPr marL="0" marR="0" lvl="0" indent="0" algn="l" rtl="0">
              <a:spcBef>
                <a:spcPts val="0"/>
              </a:spcBef>
              <a:spcAft>
                <a:spcPts val="0"/>
              </a:spcAft>
              <a:buNone/>
            </a:pPr>
            <a:endParaRPr sz="105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p:nvPr/>
        </p:nvSpPr>
        <p:spPr>
          <a:xfrm>
            <a:off x="467544" y="959220"/>
            <a:ext cx="83529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sp>
        <p:nvSpPr>
          <p:cNvPr id="230" name="Google Shape;230;p12"/>
          <p:cNvSpPr/>
          <p:nvPr/>
        </p:nvSpPr>
        <p:spPr>
          <a:xfrm>
            <a:off x="-8626" y="1101"/>
            <a:ext cx="9152626" cy="81635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 </a:t>
            </a:r>
            <a:endParaRPr/>
          </a:p>
        </p:txBody>
      </p:sp>
      <p:sp>
        <p:nvSpPr>
          <p:cNvPr id="231" name="Google Shape;231;p12"/>
          <p:cNvSpPr txBox="1"/>
          <p:nvPr/>
        </p:nvSpPr>
        <p:spPr>
          <a:xfrm>
            <a:off x="2520096" y="129045"/>
            <a:ext cx="3920945"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u="sng" dirty="0">
                <a:solidFill>
                  <a:schemeClr val="lt1"/>
                </a:solidFill>
                <a:latin typeface="Calibri"/>
                <a:cs typeface="Calibri"/>
                <a:sym typeface="Calibri"/>
              </a:rPr>
              <a:t>Comparable Companies</a:t>
            </a:r>
            <a:endParaRPr dirty="0"/>
          </a:p>
        </p:txBody>
      </p:sp>
      <p:sp>
        <p:nvSpPr>
          <p:cNvPr id="232" name="Google Shape;23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dirty="0"/>
              <a:t>13</a:t>
            </a:r>
            <a:endParaRPr sz="1400" dirty="0"/>
          </a:p>
        </p:txBody>
      </p:sp>
      <p:graphicFrame>
        <p:nvGraphicFramePr>
          <p:cNvPr id="8" name="Chart 7">
            <a:extLst>
              <a:ext uri="{FF2B5EF4-FFF2-40B4-BE49-F238E27FC236}">
                <a16:creationId xmlns:a16="http://schemas.microsoft.com/office/drawing/2014/main" xmlns="" id="{00000000-0008-0000-0000-000007000000}"/>
              </a:ext>
            </a:extLst>
          </p:cNvPr>
          <p:cNvGraphicFramePr>
            <a:graphicFrameLocks/>
          </p:cNvGraphicFramePr>
          <p:nvPr>
            <p:extLst>
              <p:ext uri="{D42A27DB-BD31-4B8C-83A1-F6EECF244321}">
                <p14:modId xmlns:p14="http://schemas.microsoft.com/office/powerpoint/2010/main" val="1019291970"/>
              </p:ext>
            </p:extLst>
          </p:nvPr>
        </p:nvGraphicFramePr>
        <p:xfrm>
          <a:off x="467544" y="2878187"/>
          <a:ext cx="8033860" cy="32138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xmlns="" id="{9BC33693-1729-4434-B444-F20846885226}"/>
              </a:ext>
            </a:extLst>
          </p:cNvPr>
          <p:cNvGraphicFramePr>
            <a:graphicFrameLocks noGrp="1"/>
          </p:cNvGraphicFramePr>
          <p:nvPr>
            <p:extLst>
              <p:ext uri="{D42A27DB-BD31-4B8C-83A1-F6EECF244321}">
                <p14:modId xmlns:p14="http://schemas.microsoft.com/office/powerpoint/2010/main" val="3379498728"/>
              </p:ext>
            </p:extLst>
          </p:nvPr>
        </p:nvGraphicFramePr>
        <p:xfrm>
          <a:off x="323556" y="1084487"/>
          <a:ext cx="8229599" cy="1526672"/>
        </p:xfrm>
        <a:graphic>
          <a:graphicData uri="http://schemas.openxmlformats.org/drawingml/2006/table">
            <a:tbl>
              <a:tblPr/>
              <a:tblGrid>
                <a:gridCol w="934536">
                  <a:extLst>
                    <a:ext uri="{9D8B030D-6E8A-4147-A177-3AD203B41FA5}">
                      <a16:colId xmlns:a16="http://schemas.microsoft.com/office/drawing/2014/main" xmlns="" val="4014236444"/>
                    </a:ext>
                  </a:extLst>
                </a:gridCol>
                <a:gridCol w="847197">
                  <a:extLst>
                    <a:ext uri="{9D8B030D-6E8A-4147-A177-3AD203B41FA5}">
                      <a16:colId xmlns:a16="http://schemas.microsoft.com/office/drawing/2014/main" xmlns="" val="2376112590"/>
                    </a:ext>
                  </a:extLst>
                </a:gridCol>
                <a:gridCol w="1301364">
                  <a:extLst>
                    <a:ext uri="{9D8B030D-6E8A-4147-A177-3AD203B41FA5}">
                      <a16:colId xmlns:a16="http://schemas.microsoft.com/office/drawing/2014/main" xmlns="" val="2722071379"/>
                    </a:ext>
                  </a:extLst>
                </a:gridCol>
                <a:gridCol w="1327566">
                  <a:extLst>
                    <a:ext uri="{9D8B030D-6E8A-4147-A177-3AD203B41FA5}">
                      <a16:colId xmlns:a16="http://schemas.microsoft.com/office/drawing/2014/main" xmlns="" val="1966061756"/>
                    </a:ext>
                  </a:extLst>
                </a:gridCol>
                <a:gridCol w="1100482">
                  <a:extLst>
                    <a:ext uri="{9D8B030D-6E8A-4147-A177-3AD203B41FA5}">
                      <a16:colId xmlns:a16="http://schemas.microsoft.com/office/drawing/2014/main" xmlns="" val="2738810126"/>
                    </a:ext>
                  </a:extLst>
                </a:gridCol>
                <a:gridCol w="1493512">
                  <a:extLst>
                    <a:ext uri="{9D8B030D-6E8A-4147-A177-3AD203B41FA5}">
                      <a16:colId xmlns:a16="http://schemas.microsoft.com/office/drawing/2014/main" xmlns="" val="3013716451"/>
                    </a:ext>
                  </a:extLst>
                </a:gridCol>
                <a:gridCol w="1224942">
                  <a:extLst>
                    <a:ext uri="{9D8B030D-6E8A-4147-A177-3AD203B41FA5}">
                      <a16:colId xmlns:a16="http://schemas.microsoft.com/office/drawing/2014/main" xmlns="" val="95054720"/>
                    </a:ext>
                  </a:extLst>
                </a:gridCol>
              </a:tblGrid>
              <a:tr h="262089">
                <a:tc>
                  <a:txBody>
                    <a:bodyPr/>
                    <a:lstStyle/>
                    <a:p>
                      <a:pPr algn="ctr" fontAlgn="ctr"/>
                      <a:endParaRPr lang="en-US" sz="800" b="0" i="0" u="none" strike="noStrike">
                        <a:solidFill>
                          <a:srgbClr val="000000"/>
                        </a:solidFill>
                        <a:effectLst/>
                        <a:latin typeface="Calibri" panose="020F0502020204030204" pitchFamily="34" charset="0"/>
                      </a:endParaRPr>
                    </a:p>
                  </a:txBody>
                  <a:tcPr marL="6552" marR="6552" marT="655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K9 Gold Corp.</a:t>
                      </a:r>
                    </a:p>
                  </a:txBody>
                  <a:tcPr marL="6552" marR="6552" marT="6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Exploits Discovery Corp.</a:t>
                      </a:r>
                    </a:p>
                  </a:txBody>
                  <a:tcPr marL="6552" marR="6552" marT="6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Sokoman Minerals Corp.</a:t>
                      </a:r>
                    </a:p>
                  </a:txBody>
                  <a:tcPr marL="6552" marR="6552" marT="6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Labrador Gold Corp.</a:t>
                      </a:r>
                    </a:p>
                  </a:txBody>
                  <a:tcPr marL="6552" marR="6552" marT="6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Marathon Gold Corporation</a:t>
                      </a:r>
                    </a:p>
                  </a:txBody>
                  <a:tcPr marL="6552" marR="6552" marT="6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panose="020F0502020204030204" pitchFamily="34" charset="0"/>
                        </a:rPr>
                        <a:t>New Found Gold Corp.</a:t>
                      </a:r>
                    </a:p>
                  </a:txBody>
                  <a:tcPr marL="6552" marR="6552" marT="6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28093023"/>
                  </a:ext>
                </a:extLst>
              </a:tr>
              <a:tr h="314507">
                <a:tc>
                  <a:txBody>
                    <a:bodyPr/>
                    <a:lstStyle/>
                    <a:p>
                      <a:pPr algn="r" fontAlgn="ctr"/>
                      <a:r>
                        <a:rPr lang="en-US" sz="800" b="0" i="0" u="none" strike="noStrike">
                          <a:solidFill>
                            <a:srgbClr val="000000"/>
                          </a:solidFill>
                          <a:effectLst/>
                          <a:latin typeface="Calibri" panose="020F0502020204030204" pitchFamily="34" charset="0"/>
                        </a:rPr>
                        <a:t>Project   </a:t>
                      </a:r>
                    </a:p>
                  </a:txBody>
                  <a:tcPr marL="6552" marR="6552" marT="6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Stoney Lake</a:t>
                      </a:r>
                    </a:p>
                  </a:txBody>
                  <a:tcPr marL="6552" marR="6552" marT="6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Jonathan Pond,True Grit,Dog Bay,Mt Peyton,Middle Ridge</a:t>
                      </a:r>
                    </a:p>
                  </a:txBody>
                  <a:tcPr marL="6552" marR="6552" marT="6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Moosehead</a:t>
                      </a:r>
                    </a:p>
                  </a:txBody>
                  <a:tcPr marL="6552" marR="6552" marT="6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Kingsway</a:t>
                      </a:r>
                    </a:p>
                  </a:txBody>
                  <a:tcPr marL="6552" marR="6552" marT="6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Valentine </a:t>
                      </a:r>
                    </a:p>
                  </a:txBody>
                  <a:tcPr marL="6552" marR="6552" marT="6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Queensway</a:t>
                      </a:r>
                    </a:p>
                  </a:txBody>
                  <a:tcPr marL="6552" marR="6552" marT="6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7628607"/>
                  </a:ext>
                </a:extLst>
              </a:tr>
              <a:tr h="131045">
                <a:tc>
                  <a:txBody>
                    <a:bodyPr/>
                    <a:lstStyle/>
                    <a:p>
                      <a:pPr algn="r" fontAlgn="b"/>
                      <a:r>
                        <a:rPr lang="en-US" sz="800" b="0" i="0" u="none" strike="noStrike">
                          <a:solidFill>
                            <a:srgbClr val="000000"/>
                          </a:solidFill>
                          <a:effectLst/>
                          <a:latin typeface="Calibri" panose="020F0502020204030204" pitchFamily="34" charset="0"/>
                        </a:rPr>
                        <a:t>Ownership</a:t>
                      </a:r>
                    </a:p>
                  </a:txBody>
                  <a:tcPr marL="6552" marR="5897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800" b="0" i="0" u="none" strike="noStrike">
                          <a:solidFill>
                            <a:srgbClr val="000000"/>
                          </a:solidFill>
                          <a:effectLst/>
                          <a:latin typeface="Calibri" panose="020F0502020204030204" pitchFamily="34" charset="0"/>
                        </a:rPr>
                        <a:t>100%</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100%</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100%</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100%</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100%</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100%</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4933369"/>
                  </a:ext>
                </a:extLst>
              </a:tr>
              <a:tr h="131045">
                <a:tc>
                  <a:txBody>
                    <a:bodyPr/>
                    <a:lstStyle/>
                    <a:p>
                      <a:pPr algn="r" fontAlgn="b"/>
                      <a:r>
                        <a:rPr lang="en-US" sz="800" b="0" i="0" u="none" strike="noStrike">
                          <a:solidFill>
                            <a:srgbClr val="000000"/>
                          </a:solidFill>
                          <a:effectLst/>
                          <a:latin typeface="Calibri" panose="020F0502020204030204" pitchFamily="34" charset="0"/>
                        </a:rPr>
                        <a:t>Size of Project</a:t>
                      </a:r>
                    </a:p>
                  </a:txBody>
                  <a:tcPr marL="6552" marR="5897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800" b="0" i="0" u="none" strike="noStrike">
                          <a:solidFill>
                            <a:srgbClr val="000000"/>
                          </a:solidFill>
                          <a:effectLst/>
                          <a:latin typeface="Calibri" panose="020F0502020204030204" pitchFamily="34" charset="0"/>
                        </a:rPr>
                        <a:t>13025 HA</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2111 km 2</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2450 HA</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7700 HA</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24000 HA</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1500 km 2 </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046217"/>
                  </a:ext>
                </a:extLst>
              </a:tr>
              <a:tr h="131045">
                <a:tc>
                  <a:txBody>
                    <a:bodyPr/>
                    <a:lstStyle/>
                    <a:p>
                      <a:pPr algn="r" fontAlgn="b"/>
                      <a:r>
                        <a:rPr lang="en-US" sz="800" b="0" i="0" u="none" strike="noStrike">
                          <a:solidFill>
                            <a:srgbClr val="000000"/>
                          </a:solidFill>
                          <a:effectLst/>
                          <a:latin typeface="Calibri" panose="020F0502020204030204" pitchFamily="34" charset="0"/>
                        </a:rPr>
                        <a:t>Project Stage</a:t>
                      </a:r>
                    </a:p>
                  </a:txBody>
                  <a:tcPr marL="6552" marR="5897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800" b="0" i="0" u="none" strike="noStrike">
                          <a:solidFill>
                            <a:srgbClr val="000000"/>
                          </a:solidFill>
                          <a:effectLst/>
                          <a:latin typeface="Calibri" panose="020F0502020204030204" pitchFamily="34" charset="0"/>
                        </a:rPr>
                        <a:t>Exploration</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Exploration</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Exploration</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Exploration</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Production</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Exploration</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0377745"/>
                  </a:ext>
                </a:extLst>
              </a:tr>
              <a:tr h="131045">
                <a:tc>
                  <a:txBody>
                    <a:bodyPr/>
                    <a:lstStyle/>
                    <a:p>
                      <a:pPr algn="r" fontAlgn="b"/>
                      <a:r>
                        <a:rPr lang="en-US" sz="800" b="0" i="0" u="none" strike="noStrike">
                          <a:solidFill>
                            <a:srgbClr val="000000"/>
                          </a:solidFill>
                          <a:effectLst/>
                          <a:latin typeface="Calibri" panose="020F0502020204030204" pitchFamily="34" charset="0"/>
                        </a:rPr>
                        <a:t>Shares Outstanding</a:t>
                      </a:r>
                    </a:p>
                  </a:txBody>
                  <a:tcPr marL="6552" marR="5897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800" b="0" i="0" u="none" strike="noStrike">
                          <a:solidFill>
                            <a:srgbClr val="000000"/>
                          </a:solidFill>
                          <a:effectLst/>
                          <a:latin typeface="Calibri" panose="020F0502020204030204" pitchFamily="34" charset="0"/>
                        </a:rPr>
                        <a:t>44,798,189</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75,392,244</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165,706,505</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110,523,104</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213,421,086</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151,948,353</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2636018"/>
                  </a:ext>
                </a:extLst>
              </a:tr>
              <a:tr h="131045">
                <a:tc>
                  <a:txBody>
                    <a:bodyPr/>
                    <a:lstStyle/>
                    <a:p>
                      <a:pPr algn="r" fontAlgn="b"/>
                      <a:r>
                        <a:rPr lang="en-US" sz="800" b="0" i="0" u="none" strike="noStrike">
                          <a:solidFill>
                            <a:srgbClr val="000000"/>
                          </a:solidFill>
                          <a:effectLst/>
                          <a:latin typeface="Calibri" panose="020F0502020204030204" pitchFamily="34" charset="0"/>
                        </a:rPr>
                        <a:t>Share Price</a:t>
                      </a:r>
                    </a:p>
                  </a:txBody>
                  <a:tcPr marL="6552" marR="5897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800" b="0" i="0" u="none" strike="noStrike">
                          <a:solidFill>
                            <a:srgbClr val="000000"/>
                          </a:solidFill>
                          <a:effectLst/>
                          <a:latin typeface="Calibri" panose="020F0502020204030204" pitchFamily="34" charset="0"/>
                        </a:rPr>
                        <a:t>$0.29</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$0.45 </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$0.36</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$0.59 </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$2.40 </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$4.71</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7249800"/>
                  </a:ext>
                </a:extLst>
              </a:tr>
              <a:tr h="131045">
                <a:tc>
                  <a:txBody>
                    <a:bodyPr/>
                    <a:lstStyle/>
                    <a:p>
                      <a:pPr algn="r" fontAlgn="b"/>
                      <a:r>
                        <a:rPr lang="en-US" sz="800" b="0" i="0" u="none" strike="noStrike">
                          <a:solidFill>
                            <a:srgbClr val="000000"/>
                          </a:solidFill>
                          <a:effectLst/>
                          <a:latin typeface="Calibri" panose="020F0502020204030204" pitchFamily="34" charset="0"/>
                        </a:rPr>
                        <a:t>Cash</a:t>
                      </a:r>
                    </a:p>
                  </a:txBody>
                  <a:tcPr marL="6552" marR="5897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800" b="0" i="0" u="none" strike="noStrike">
                          <a:solidFill>
                            <a:srgbClr val="000000"/>
                          </a:solidFill>
                          <a:effectLst/>
                          <a:latin typeface="Calibri" panose="020F0502020204030204" pitchFamily="34" charset="0"/>
                        </a:rPr>
                        <a:t>$4,250,000 </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$1,300,000 </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$11,000,000 </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$11,000,000 </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$50,000,000</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$80,000,000</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6332901"/>
                  </a:ext>
                </a:extLst>
              </a:tr>
              <a:tr h="163806">
                <a:tc>
                  <a:txBody>
                    <a:bodyPr/>
                    <a:lstStyle/>
                    <a:p>
                      <a:pPr algn="r" fontAlgn="b"/>
                      <a:r>
                        <a:rPr lang="en-US" sz="800" b="1" i="0" u="none" strike="noStrike" dirty="0">
                          <a:solidFill>
                            <a:srgbClr val="000000"/>
                          </a:solidFill>
                          <a:effectLst/>
                          <a:latin typeface="Calibri" panose="020F0502020204030204" pitchFamily="34" charset="0"/>
                        </a:rPr>
                        <a:t>Market Cap (CDN)</a:t>
                      </a:r>
                    </a:p>
                  </a:txBody>
                  <a:tcPr marL="6552" marR="5897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000" b="1" i="0" u="none" strike="noStrike">
                          <a:solidFill>
                            <a:srgbClr val="000000"/>
                          </a:solidFill>
                          <a:effectLst/>
                          <a:latin typeface="Calibri" panose="020F0502020204030204" pitchFamily="34" charset="0"/>
                        </a:rPr>
                        <a:t>$12,991,475</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Calibri" panose="020F0502020204030204" pitchFamily="34" charset="0"/>
                        </a:rPr>
                        <a:t>$33,926,510</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Calibri" panose="020F0502020204030204" pitchFamily="34" charset="0"/>
                        </a:rPr>
                        <a:t>$59,654,342</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Calibri" panose="020F0502020204030204" pitchFamily="34" charset="0"/>
                        </a:rPr>
                        <a:t>$65,208,631</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Calibri" panose="020F0502020204030204" pitchFamily="34" charset="0"/>
                        </a:rPr>
                        <a:t>$512,210,606</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Calibri" panose="020F0502020204030204" pitchFamily="34" charset="0"/>
                        </a:rPr>
                        <a:t>$715,676,743</a:t>
                      </a:r>
                    </a:p>
                  </a:txBody>
                  <a:tcPr marL="6552" marR="117940" marT="6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7697869"/>
                  </a:ext>
                </a:extLst>
              </a:tr>
            </a:tbl>
          </a:graphicData>
        </a:graphic>
      </p:graphicFrame>
    </p:spTree>
    <p:extLst>
      <p:ext uri="{BB962C8B-B14F-4D97-AF65-F5344CB8AC3E}">
        <p14:creationId xmlns:p14="http://schemas.microsoft.com/office/powerpoint/2010/main" val="3041471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aphicFrame>
        <p:nvGraphicFramePr>
          <p:cNvPr id="239" name="Google Shape;239;p13"/>
          <p:cNvGraphicFramePr/>
          <p:nvPr/>
        </p:nvGraphicFramePr>
        <p:xfrm>
          <a:off x="1130413" y="945404"/>
          <a:ext cx="6874550" cy="1829000"/>
        </p:xfrm>
        <a:graphic>
          <a:graphicData uri="http://schemas.openxmlformats.org/drawingml/2006/table">
            <a:tbl>
              <a:tblPr firstRow="1" bandRow="1">
                <a:noFill/>
                <a:tableStyleId>{4A0D9122-7D10-451B-BDE1-17066FBC95C4}</a:tableStyleId>
              </a:tblPr>
              <a:tblGrid>
                <a:gridCol w="3064950">
                  <a:extLst>
                    <a:ext uri="{9D8B030D-6E8A-4147-A177-3AD203B41FA5}">
                      <a16:colId xmlns:a16="http://schemas.microsoft.com/office/drawing/2014/main" xmlns="" val="20000"/>
                    </a:ext>
                  </a:extLst>
                </a:gridCol>
                <a:gridCol w="3809600">
                  <a:extLst>
                    <a:ext uri="{9D8B030D-6E8A-4147-A177-3AD203B41FA5}">
                      <a16:colId xmlns:a16="http://schemas.microsoft.com/office/drawing/2014/main" xmlns="" val="20001"/>
                    </a:ext>
                  </a:extLst>
                </a:gridCol>
              </a:tblGrid>
              <a:tr h="365800">
                <a:tc gridSpan="2">
                  <a:txBody>
                    <a:bodyPr/>
                    <a:lstStyle/>
                    <a:p>
                      <a:pPr marL="0" marR="0" lvl="0" indent="0" algn="ctr" rtl="0">
                        <a:spcBef>
                          <a:spcPts val="0"/>
                        </a:spcBef>
                        <a:spcAft>
                          <a:spcPts val="0"/>
                        </a:spcAft>
                        <a:buNone/>
                      </a:pPr>
                      <a:r>
                        <a:rPr lang="en-US" sz="1800" b="0" i="0" u="none" strike="noStrike" cap="none">
                          <a:solidFill>
                            <a:srgbClr val="1D1B10"/>
                          </a:solidFill>
                          <a:latin typeface="Arial"/>
                          <a:ea typeface="Arial"/>
                          <a:cs typeface="Arial"/>
                          <a:sym typeface="Arial"/>
                        </a:rPr>
                        <a:t>MANAGEMENT</a:t>
                      </a:r>
                      <a:endParaRPr/>
                    </a:p>
                  </a:txBody>
                  <a:tcPr marL="91450" marR="91450" marT="45725" marB="457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c hMerge="1">
                  <a:txBody>
                    <a:bodyPr/>
                    <a:lstStyle/>
                    <a:p>
                      <a:endParaRPr lang="en-US"/>
                    </a:p>
                  </a:txBody>
                  <a:tcPr/>
                </a:tc>
                <a:extLst>
                  <a:ext uri="{0D108BD9-81ED-4DB2-BD59-A6C34878D82A}">
                    <a16:rowId xmlns:a16="http://schemas.microsoft.com/office/drawing/2014/main" xmlns="" val="10000"/>
                  </a:ext>
                </a:extLst>
              </a:tr>
              <a:tr h="365800">
                <a:tc>
                  <a:txBody>
                    <a:bodyPr/>
                    <a:lstStyle/>
                    <a:p>
                      <a:pPr marL="0" marR="0" lvl="0" indent="0" algn="l" rtl="0">
                        <a:spcBef>
                          <a:spcPts val="0"/>
                        </a:spcBef>
                        <a:spcAft>
                          <a:spcPts val="0"/>
                        </a:spcAft>
                        <a:buNone/>
                      </a:pPr>
                      <a:r>
                        <a:rPr lang="en-US" sz="1800" b="0" i="0" u="none" strike="noStrike" cap="none">
                          <a:solidFill>
                            <a:srgbClr val="1D1B10"/>
                          </a:solidFill>
                          <a:latin typeface="Arial"/>
                          <a:ea typeface="Arial"/>
                          <a:cs typeface="Arial"/>
                          <a:sym typeface="Arial"/>
                        </a:rPr>
                        <a:t>Jeff Poloni</a:t>
                      </a:r>
                      <a:endParaRPr/>
                    </a:p>
                  </a:txBody>
                  <a:tcPr marL="91450" marR="91450" marT="45725" marB="45725" anchor="ctr">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c>
                  <a:txBody>
                    <a:bodyPr/>
                    <a:lstStyle/>
                    <a:p>
                      <a:pPr marL="0" marR="0" lvl="0" indent="0" algn="r" rtl="0">
                        <a:spcBef>
                          <a:spcPts val="0"/>
                        </a:spcBef>
                        <a:spcAft>
                          <a:spcPts val="0"/>
                        </a:spcAft>
                        <a:buNone/>
                      </a:pPr>
                      <a:r>
                        <a:rPr lang="en-US" sz="1800" b="0" i="0">
                          <a:solidFill>
                            <a:srgbClr val="1D1B10"/>
                          </a:solidFill>
                          <a:latin typeface="Arial"/>
                          <a:ea typeface="Arial"/>
                          <a:cs typeface="Arial"/>
                          <a:sym typeface="Arial"/>
                        </a:rPr>
                        <a:t>CEO, President, Director</a:t>
                      </a:r>
                      <a:endParaRPr sz="1800" b="0" i="0">
                        <a:solidFill>
                          <a:srgbClr val="1D1B10"/>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extLst>
                  <a:ext uri="{0D108BD9-81ED-4DB2-BD59-A6C34878D82A}">
                    <a16:rowId xmlns:a16="http://schemas.microsoft.com/office/drawing/2014/main" xmlns="" val="10001"/>
                  </a:ext>
                </a:extLst>
              </a:tr>
              <a:tr h="365800">
                <a:tc>
                  <a:txBody>
                    <a:bodyPr/>
                    <a:lstStyle/>
                    <a:p>
                      <a:pPr marL="0" marR="0" lvl="0" indent="0" algn="l" rtl="0">
                        <a:spcBef>
                          <a:spcPts val="0"/>
                        </a:spcBef>
                        <a:spcAft>
                          <a:spcPts val="0"/>
                        </a:spcAft>
                        <a:buNone/>
                      </a:pPr>
                      <a:r>
                        <a:rPr lang="en-US" sz="1800" b="0" i="0">
                          <a:solidFill>
                            <a:srgbClr val="1D1B10"/>
                          </a:solidFill>
                          <a:latin typeface="Arial"/>
                          <a:ea typeface="Arial"/>
                          <a:cs typeface="Arial"/>
                          <a:sym typeface="Arial"/>
                        </a:rPr>
                        <a:t>Brian Morrison</a:t>
                      </a:r>
                      <a:endParaRPr/>
                    </a:p>
                  </a:txBody>
                  <a:tcPr marL="91450" marR="91450" marT="45725" marB="45725" anchor="ctr">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c>
                  <a:txBody>
                    <a:bodyPr/>
                    <a:lstStyle/>
                    <a:p>
                      <a:pPr marL="0" marR="0" lvl="0" indent="0" algn="r" rtl="0">
                        <a:spcBef>
                          <a:spcPts val="0"/>
                        </a:spcBef>
                        <a:spcAft>
                          <a:spcPts val="0"/>
                        </a:spcAft>
                        <a:buNone/>
                      </a:pPr>
                      <a:r>
                        <a:rPr lang="en-US" sz="1800" b="0" i="0">
                          <a:solidFill>
                            <a:srgbClr val="1D1B10"/>
                          </a:solidFill>
                          <a:latin typeface="Arial"/>
                          <a:ea typeface="Arial"/>
                          <a:cs typeface="Arial"/>
                          <a:sym typeface="Arial"/>
                        </a:rPr>
                        <a:t>Chief Financial Officer, Director</a:t>
                      </a:r>
                      <a:endParaRPr/>
                    </a:p>
                  </a:txBody>
                  <a:tcPr marL="91450" marR="91450" marT="45725" marB="45725" anchor="ctr">
                    <a:lnL w="127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extLst>
                  <a:ext uri="{0D108BD9-81ED-4DB2-BD59-A6C34878D82A}">
                    <a16:rowId xmlns:a16="http://schemas.microsoft.com/office/drawing/2014/main" xmlns="" val="10002"/>
                  </a:ext>
                </a:extLst>
              </a:tr>
              <a:tr h="365800">
                <a:tc>
                  <a:txBody>
                    <a:bodyPr/>
                    <a:lstStyle/>
                    <a:p>
                      <a:pPr marL="0" marR="0" lvl="0" indent="0" algn="l" rtl="0">
                        <a:spcBef>
                          <a:spcPts val="0"/>
                        </a:spcBef>
                        <a:spcAft>
                          <a:spcPts val="0"/>
                        </a:spcAft>
                        <a:buNone/>
                      </a:pPr>
                      <a:r>
                        <a:rPr lang="en-US" sz="1800" b="0" i="0">
                          <a:solidFill>
                            <a:srgbClr val="1D1B10"/>
                          </a:solidFill>
                          <a:latin typeface="Arial"/>
                          <a:ea typeface="Arial"/>
                          <a:cs typeface="Arial"/>
                          <a:sym typeface="Arial"/>
                        </a:rPr>
                        <a:t>Kosta Tsoutsis</a:t>
                      </a:r>
                      <a:endParaRPr/>
                    </a:p>
                  </a:txBody>
                  <a:tcPr marL="91450" marR="91450" marT="45725" marB="45725" anchor="ctr">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c>
                  <a:txBody>
                    <a:bodyPr/>
                    <a:lstStyle/>
                    <a:p>
                      <a:pPr marL="0" marR="0" lvl="0" indent="0" algn="r" rtl="0">
                        <a:spcBef>
                          <a:spcPts val="0"/>
                        </a:spcBef>
                        <a:spcAft>
                          <a:spcPts val="0"/>
                        </a:spcAft>
                        <a:buNone/>
                      </a:pPr>
                      <a:r>
                        <a:rPr lang="en-US" sz="1800" b="0" i="0">
                          <a:solidFill>
                            <a:srgbClr val="1D1B10"/>
                          </a:solidFill>
                          <a:latin typeface="Arial"/>
                          <a:ea typeface="Arial"/>
                          <a:cs typeface="Arial"/>
                          <a:sym typeface="Arial"/>
                        </a:rPr>
                        <a:t>Director</a:t>
                      </a:r>
                      <a:endParaRPr/>
                    </a:p>
                  </a:txBody>
                  <a:tcPr marL="91450" marR="91450" marT="45725" marB="45725" anchor="ctr">
                    <a:lnL w="127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extLst>
                  <a:ext uri="{0D108BD9-81ED-4DB2-BD59-A6C34878D82A}">
                    <a16:rowId xmlns:a16="http://schemas.microsoft.com/office/drawing/2014/main" xmlns="" val="10003"/>
                  </a:ext>
                </a:extLst>
              </a:tr>
              <a:tr h="365800">
                <a:tc>
                  <a:txBody>
                    <a:bodyPr/>
                    <a:lstStyle/>
                    <a:p>
                      <a:pPr marL="0" marR="0" lvl="0" indent="0" algn="l" rtl="0">
                        <a:spcBef>
                          <a:spcPts val="0"/>
                        </a:spcBef>
                        <a:spcAft>
                          <a:spcPts val="0"/>
                        </a:spcAft>
                        <a:buNone/>
                      </a:pPr>
                      <a:r>
                        <a:rPr lang="en-US" sz="1800" b="0" i="0">
                          <a:solidFill>
                            <a:srgbClr val="1D1B10"/>
                          </a:solidFill>
                          <a:latin typeface="Arial"/>
                          <a:ea typeface="Arial"/>
                          <a:cs typeface="Arial"/>
                          <a:sym typeface="Arial"/>
                        </a:rPr>
                        <a:t>Chris Healey</a:t>
                      </a:r>
                      <a:endParaRPr sz="1800" b="0" i="0">
                        <a:solidFill>
                          <a:srgbClr val="1D1B10"/>
                        </a:solidFill>
                        <a:latin typeface="Arial"/>
                        <a:ea typeface="Arial"/>
                        <a:cs typeface="Arial"/>
                        <a:sym typeface="Arial"/>
                      </a:endParaRPr>
                    </a:p>
                  </a:txBody>
                  <a:tcPr marL="91450" marR="91450" marT="45725" marB="45725" anchor="ctr">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c>
                  <a:txBody>
                    <a:bodyPr/>
                    <a:lstStyle/>
                    <a:p>
                      <a:pPr marL="0" marR="0" lvl="0" indent="0" algn="r" rtl="0">
                        <a:spcBef>
                          <a:spcPts val="0"/>
                        </a:spcBef>
                        <a:spcAft>
                          <a:spcPts val="0"/>
                        </a:spcAft>
                        <a:buNone/>
                      </a:pPr>
                      <a:r>
                        <a:rPr lang="en-US" sz="1800" b="0" i="0">
                          <a:solidFill>
                            <a:srgbClr val="1D1B10"/>
                          </a:solidFill>
                          <a:latin typeface="Arial"/>
                          <a:ea typeface="Arial"/>
                          <a:cs typeface="Arial"/>
                          <a:sym typeface="Arial"/>
                        </a:rPr>
                        <a:t>Director</a:t>
                      </a:r>
                      <a:endParaRPr sz="1800" b="0" i="0">
                        <a:solidFill>
                          <a:srgbClr val="1D1B10"/>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extLst>
                  <a:ext uri="{0D108BD9-81ED-4DB2-BD59-A6C34878D82A}">
                    <a16:rowId xmlns:a16="http://schemas.microsoft.com/office/drawing/2014/main" xmlns="" val="10004"/>
                  </a:ext>
                </a:extLst>
              </a:tr>
            </a:tbl>
          </a:graphicData>
        </a:graphic>
      </p:graphicFrame>
      <p:graphicFrame>
        <p:nvGraphicFramePr>
          <p:cNvPr id="240" name="Google Shape;240;p13"/>
          <p:cNvGraphicFramePr/>
          <p:nvPr>
            <p:extLst>
              <p:ext uri="{D42A27DB-BD31-4B8C-83A1-F6EECF244321}">
                <p14:modId xmlns:p14="http://schemas.microsoft.com/office/powerpoint/2010/main" val="209259113"/>
              </p:ext>
            </p:extLst>
          </p:nvPr>
        </p:nvGraphicFramePr>
        <p:xfrm>
          <a:off x="639192" y="3660914"/>
          <a:ext cx="8185212" cy="2743250"/>
        </p:xfrm>
        <a:graphic>
          <a:graphicData uri="http://schemas.openxmlformats.org/drawingml/2006/table">
            <a:tbl>
              <a:tblPr>
                <a:noFill/>
                <a:tableStyleId>{4A0D9122-7D10-451B-BDE1-17066FBC95C4}</a:tableStyleId>
              </a:tblPr>
              <a:tblGrid>
                <a:gridCol w="5452459">
                  <a:extLst>
                    <a:ext uri="{9D8B030D-6E8A-4147-A177-3AD203B41FA5}">
                      <a16:colId xmlns:a16="http://schemas.microsoft.com/office/drawing/2014/main" xmlns="" val="20000"/>
                    </a:ext>
                  </a:extLst>
                </a:gridCol>
                <a:gridCol w="2732753">
                  <a:extLst>
                    <a:ext uri="{9D8B030D-6E8A-4147-A177-3AD203B41FA5}">
                      <a16:colId xmlns:a16="http://schemas.microsoft.com/office/drawing/2014/main" xmlns="" val="20001"/>
                    </a:ext>
                  </a:extLst>
                </a:gridCol>
              </a:tblGrid>
              <a:tr h="320131">
                <a:tc gridSpan="2">
                  <a:txBody>
                    <a:bodyPr/>
                    <a:lstStyle/>
                    <a:p>
                      <a:pPr marL="0" marR="0" lvl="0" indent="0" algn="ctr" rtl="0">
                        <a:spcBef>
                          <a:spcPts val="0"/>
                        </a:spcBef>
                        <a:spcAft>
                          <a:spcPts val="0"/>
                        </a:spcAft>
                        <a:buNone/>
                      </a:pPr>
                      <a:r>
                        <a:rPr lang="en-US" sz="1800" b="0" i="0" dirty="0">
                          <a:solidFill>
                            <a:srgbClr val="1D1B10"/>
                          </a:solidFill>
                          <a:latin typeface="Arial"/>
                          <a:ea typeface="Arial"/>
                          <a:cs typeface="Arial"/>
                          <a:sym typeface="Arial"/>
                        </a:rPr>
                        <a:t>SHARE STRUCTURE : As of March 1, 2021</a:t>
                      </a:r>
                      <a:endParaRPr dirty="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EFF7"/>
                    </a:solidFill>
                  </a:tcPr>
                </a:tc>
                <a:tc hMerge="1">
                  <a:txBody>
                    <a:bodyPr/>
                    <a:lstStyle/>
                    <a:p>
                      <a:endParaRPr lang="en-US"/>
                    </a:p>
                  </a:txBody>
                  <a:tcPr/>
                </a:tc>
                <a:extLst>
                  <a:ext uri="{0D108BD9-81ED-4DB2-BD59-A6C34878D82A}">
                    <a16:rowId xmlns:a16="http://schemas.microsoft.com/office/drawing/2014/main" xmlns="" val="10000"/>
                  </a:ext>
                </a:extLst>
              </a:tr>
              <a:tr h="320131">
                <a:tc>
                  <a:txBody>
                    <a:bodyPr/>
                    <a:lstStyle/>
                    <a:p>
                      <a:pPr marL="0" marR="0" lvl="0" indent="0" algn="l" rtl="0">
                        <a:spcBef>
                          <a:spcPts val="0"/>
                        </a:spcBef>
                        <a:spcAft>
                          <a:spcPts val="0"/>
                        </a:spcAft>
                        <a:buNone/>
                      </a:pPr>
                      <a:r>
                        <a:rPr lang="en-US" sz="1800" b="0" i="0">
                          <a:solidFill>
                            <a:srgbClr val="1D1B10"/>
                          </a:solidFill>
                          <a:latin typeface="Arial"/>
                          <a:ea typeface="Arial"/>
                          <a:cs typeface="Arial"/>
                          <a:sym typeface="Arial"/>
                        </a:rPr>
                        <a:t>Total number of Shares Outstanding: </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EFF7"/>
                    </a:solidFill>
                  </a:tcPr>
                </a:tc>
                <a:tc>
                  <a:txBody>
                    <a:bodyPr/>
                    <a:lstStyle/>
                    <a:p>
                      <a:pPr marL="0" marR="0" lvl="0" indent="0" algn="r" rtl="0">
                        <a:spcBef>
                          <a:spcPts val="0"/>
                        </a:spcBef>
                        <a:spcAft>
                          <a:spcPts val="0"/>
                        </a:spcAft>
                        <a:buNone/>
                      </a:pPr>
                      <a:r>
                        <a:rPr lang="en-US" sz="1800" b="0" i="0" dirty="0">
                          <a:solidFill>
                            <a:srgbClr val="1D1B10"/>
                          </a:solidFill>
                          <a:latin typeface="Arial"/>
                          <a:ea typeface="Arial"/>
                          <a:cs typeface="Arial"/>
                          <a:sym typeface="Arial"/>
                        </a:rPr>
                        <a:t>44,798,189</a:t>
                      </a:r>
                      <a:endParaRPr dirty="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EFF7"/>
                    </a:solidFill>
                  </a:tcPr>
                </a:tc>
                <a:extLst>
                  <a:ext uri="{0D108BD9-81ED-4DB2-BD59-A6C34878D82A}">
                    <a16:rowId xmlns:a16="http://schemas.microsoft.com/office/drawing/2014/main" xmlns="" val="10001"/>
                  </a:ext>
                </a:extLst>
              </a:tr>
              <a:tr h="800314">
                <a:tc>
                  <a:txBody>
                    <a:bodyPr/>
                    <a:lstStyle/>
                    <a:p>
                      <a:pPr marL="0" marR="0" lvl="0" indent="0" algn="l" rtl="0">
                        <a:spcBef>
                          <a:spcPts val="0"/>
                        </a:spcBef>
                        <a:spcAft>
                          <a:spcPts val="0"/>
                        </a:spcAft>
                        <a:buNone/>
                      </a:pPr>
                      <a:r>
                        <a:rPr lang="en-US" sz="1600" b="0" i="0" dirty="0">
                          <a:solidFill>
                            <a:srgbClr val="1D1B10"/>
                          </a:solidFill>
                          <a:latin typeface="Arial"/>
                          <a:ea typeface="Arial"/>
                          <a:cs typeface="Arial"/>
                          <a:sym typeface="Arial"/>
                        </a:rPr>
                        <a:t>Warrants Outstanding: @$0.50</a:t>
                      </a:r>
                      <a:endParaRPr sz="1200" dirty="0"/>
                    </a:p>
                    <a:p>
                      <a:pPr marL="0" marR="0" lvl="0" indent="0" algn="l" rtl="0">
                        <a:spcBef>
                          <a:spcPts val="0"/>
                        </a:spcBef>
                        <a:spcAft>
                          <a:spcPts val="0"/>
                        </a:spcAft>
                        <a:buNone/>
                      </a:pPr>
                      <a:r>
                        <a:rPr lang="en-US" sz="1600" b="0" i="0" dirty="0">
                          <a:solidFill>
                            <a:srgbClr val="1D1B10"/>
                          </a:solidFill>
                          <a:latin typeface="Arial"/>
                          <a:ea typeface="Arial"/>
                          <a:cs typeface="Arial"/>
                          <a:sym typeface="Arial"/>
                        </a:rPr>
                        <a:t>Warrants Outstanding: @$0.42</a:t>
                      </a:r>
                    </a:p>
                    <a:p>
                      <a:pPr marL="0" marR="0" lvl="0" indent="0" algn="l" rtl="0">
                        <a:spcBef>
                          <a:spcPts val="0"/>
                        </a:spcBef>
                        <a:spcAft>
                          <a:spcPts val="0"/>
                        </a:spcAft>
                        <a:buNone/>
                      </a:pPr>
                      <a:r>
                        <a:rPr lang="en-US" sz="1600" b="0" i="0" dirty="0">
                          <a:solidFill>
                            <a:srgbClr val="1D1B10"/>
                          </a:solidFill>
                          <a:latin typeface="Arial"/>
                          <a:cs typeface="Arial"/>
                          <a:sym typeface="Arial"/>
                        </a:rPr>
                        <a:t>Warrants Outstanding: @$0.40</a:t>
                      </a:r>
                      <a:endParaRPr sz="1200" dirty="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EFF7"/>
                    </a:solidFill>
                  </a:tcPr>
                </a:tc>
                <a:tc>
                  <a:txBody>
                    <a:bodyPr/>
                    <a:lstStyle/>
                    <a:p>
                      <a:pPr marL="0" marR="0" lvl="0" indent="0" algn="r" rtl="0">
                        <a:spcBef>
                          <a:spcPts val="0"/>
                        </a:spcBef>
                        <a:spcAft>
                          <a:spcPts val="0"/>
                        </a:spcAft>
                        <a:buNone/>
                      </a:pPr>
                      <a:r>
                        <a:rPr lang="en-US" sz="1600" b="0" i="0" dirty="0">
                          <a:solidFill>
                            <a:srgbClr val="1D1B10"/>
                          </a:solidFill>
                          <a:latin typeface="Arial"/>
                          <a:ea typeface="Arial"/>
                          <a:cs typeface="Arial"/>
                          <a:sym typeface="Arial"/>
                        </a:rPr>
                        <a:t>10,000,000</a:t>
                      </a:r>
                      <a:endParaRPr sz="1200" dirty="0"/>
                    </a:p>
                    <a:p>
                      <a:pPr marL="0" marR="0" lvl="0" indent="0" algn="r" rtl="0">
                        <a:spcBef>
                          <a:spcPts val="0"/>
                        </a:spcBef>
                        <a:spcAft>
                          <a:spcPts val="0"/>
                        </a:spcAft>
                        <a:buNone/>
                      </a:pPr>
                      <a:r>
                        <a:rPr lang="en-US" sz="1600" b="0" i="0" dirty="0">
                          <a:solidFill>
                            <a:srgbClr val="1D1B10"/>
                          </a:solidFill>
                          <a:latin typeface="Arial"/>
                          <a:ea typeface="Arial"/>
                          <a:cs typeface="Arial"/>
                          <a:sym typeface="Arial"/>
                        </a:rPr>
                        <a:t>3,295,500</a:t>
                      </a:r>
                    </a:p>
                    <a:p>
                      <a:pPr marL="0" marR="0" lvl="0" indent="0" algn="r" rtl="0">
                        <a:spcBef>
                          <a:spcPts val="0"/>
                        </a:spcBef>
                        <a:spcAft>
                          <a:spcPts val="0"/>
                        </a:spcAft>
                        <a:buNone/>
                      </a:pPr>
                      <a:r>
                        <a:rPr lang="en-US" sz="1600" b="0" i="0" dirty="0">
                          <a:solidFill>
                            <a:srgbClr val="1D1B10"/>
                          </a:solidFill>
                          <a:latin typeface="Arial"/>
                          <a:cs typeface="Arial"/>
                          <a:sym typeface="Arial"/>
                        </a:rPr>
                        <a:t>12,695,810</a:t>
                      </a:r>
                      <a:endParaRPr sz="1200" dirty="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EFF7"/>
                    </a:solidFill>
                  </a:tcPr>
                </a:tc>
                <a:extLst>
                  <a:ext uri="{0D108BD9-81ED-4DB2-BD59-A6C34878D82A}">
                    <a16:rowId xmlns:a16="http://schemas.microsoft.com/office/drawing/2014/main" xmlns="" val="10002"/>
                  </a:ext>
                </a:extLst>
              </a:tr>
              <a:tr h="800314">
                <a:tc>
                  <a:txBody>
                    <a:bodyPr/>
                    <a:lstStyle/>
                    <a:p>
                      <a:pPr marL="0" marR="0" lvl="0" indent="0" algn="l" rtl="0">
                        <a:spcBef>
                          <a:spcPts val="0"/>
                        </a:spcBef>
                        <a:spcAft>
                          <a:spcPts val="0"/>
                        </a:spcAft>
                        <a:buNone/>
                      </a:pPr>
                      <a:r>
                        <a:rPr lang="en-US" sz="1600" b="0" i="0" dirty="0">
                          <a:solidFill>
                            <a:srgbClr val="1D1B10"/>
                          </a:solidFill>
                          <a:latin typeface="Arial"/>
                          <a:ea typeface="Arial"/>
                          <a:cs typeface="Arial"/>
                          <a:sym typeface="Arial"/>
                        </a:rPr>
                        <a:t>Options Outstanding:</a:t>
                      </a:r>
                      <a:endParaRPr sz="1200" dirty="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EFF7"/>
                    </a:solidFill>
                  </a:tcPr>
                </a:tc>
                <a:tc>
                  <a:txBody>
                    <a:bodyPr/>
                    <a:lstStyle/>
                    <a:p>
                      <a:pPr marL="0" marR="0" lvl="0" indent="0" algn="r" rtl="0">
                        <a:spcBef>
                          <a:spcPts val="0"/>
                        </a:spcBef>
                        <a:spcAft>
                          <a:spcPts val="0"/>
                        </a:spcAft>
                        <a:buNone/>
                      </a:pPr>
                      <a:r>
                        <a:rPr lang="en-US" sz="1600" b="0" i="0" dirty="0">
                          <a:solidFill>
                            <a:srgbClr val="1D1B10"/>
                          </a:solidFill>
                          <a:latin typeface="Arial"/>
                          <a:ea typeface="Arial"/>
                          <a:cs typeface="Arial"/>
                          <a:sym typeface="Arial"/>
                        </a:rPr>
                        <a:t>1,300,000 @ $0.165</a:t>
                      </a:r>
                      <a:endParaRPr sz="1200" dirty="0"/>
                    </a:p>
                    <a:p>
                      <a:pPr marL="0" marR="0" lvl="0" indent="0" algn="r" rtl="0">
                        <a:spcBef>
                          <a:spcPts val="0"/>
                        </a:spcBef>
                        <a:spcAft>
                          <a:spcPts val="0"/>
                        </a:spcAft>
                        <a:buNone/>
                      </a:pPr>
                      <a:r>
                        <a:rPr lang="en-US" sz="1600" b="0" i="0" dirty="0">
                          <a:solidFill>
                            <a:srgbClr val="1D1B10"/>
                          </a:solidFill>
                          <a:latin typeface="Arial"/>
                          <a:ea typeface="Arial"/>
                          <a:cs typeface="Arial"/>
                          <a:sym typeface="Arial"/>
                        </a:rPr>
                        <a:t>1,500,000 @ $0.55</a:t>
                      </a:r>
                    </a:p>
                    <a:p>
                      <a:pPr marL="0" marR="0" lvl="0" indent="0" algn="r" rtl="0">
                        <a:spcBef>
                          <a:spcPts val="0"/>
                        </a:spcBef>
                        <a:spcAft>
                          <a:spcPts val="0"/>
                        </a:spcAft>
                        <a:buNone/>
                      </a:pPr>
                      <a:r>
                        <a:rPr lang="en-US" sz="1600" b="0" i="0" dirty="0">
                          <a:solidFill>
                            <a:srgbClr val="1D1B10"/>
                          </a:solidFill>
                          <a:latin typeface="Arial"/>
                          <a:cs typeface="Arial"/>
                          <a:sym typeface="Arial"/>
                        </a:rPr>
                        <a:t>1,600,000 @ $0.32</a:t>
                      </a:r>
                      <a:endParaRPr sz="1200" dirty="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EFF7"/>
                    </a:solidFill>
                  </a:tcPr>
                </a:tc>
                <a:extLst>
                  <a:ext uri="{0D108BD9-81ED-4DB2-BD59-A6C34878D82A}">
                    <a16:rowId xmlns:a16="http://schemas.microsoft.com/office/drawing/2014/main" xmlns="" val="10003"/>
                  </a:ext>
                </a:extLst>
              </a:tr>
              <a:tr h="320131">
                <a:tc>
                  <a:txBody>
                    <a:bodyPr/>
                    <a:lstStyle/>
                    <a:p>
                      <a:pPr marL="0" marR="0" lvl="0" indent="0" algn="l" rtl="0">
                        <a:spcBef>
                          <a:spcPts val="0"/>
                        </a:spcBef>
                        <a:spcAft>
                          <a:spcPts val="0"/>
                        </a:spcAft>
                        <a:buNone/>
                      </a:pPr>
                      <a:r>
                        <a:rPr lang="en-US" sz="1800" b="0" i="0" dirty="0">
                          <a:solidFill>
                            <a:srgbClr val="1D1B10"/>
                          </a:solidFill>
                          <a:latin typeface="Arial"/>
                          <a:ea typeface="Arial"/>
                          <a:cs typeface="Arial"/>
                          <a:sym typeface="Arial"/>
                        </a:rPr>
                        <a:t>Fully Diluted:</a:t>
                      </a:r>
                      <a:endParaRPr dirty="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EFF7"/>
                    </a:solidFill>
                  </a:tcPr>
                </a:tc>
                <a:tc>
                  <a:txBody>
                    <a:bodyPr/>
                    <a:lstStyle/>
                    <a:p>
                      <a:pPr marL="0" marR="0" lvl="0" indent="0" algn="r" rtl="0">
                        <a:spcBef>
                          <a:spcPts val="0"/>
                        </a:spcBef>
                        <a:spcAft>
                          <a:spcPts val="0"/>
                        </a:spcAft>
                        <a:buNone/>
                      </a:pPr>
                      <a:r>
                        <a:rPr lang="en-US" sz="1800" b="0" i="0" dirty="0">
                          <a:solidFill>
                            <a:srgbClr val="1D1B10"/>
                          </a:solidFill>
                          <a:latin typeface="Arial"/>
                          <a:ea typeface="Arial"/>
                          <a:cs typeface="Arial"/>
                          <a:sym typeface="Arial"/>
                        </a:rPr>
                        <a:t>75,189,499</a:t>
                      </a:r>
                      <a:endParaRPr sz="1800" b="0" i="0" dirty="0">
                        <a:solidFill>
                          <a:srgbClr val="1D1B10"/>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EFF7"/>
                    </a:solidFill>
                  </a:tcPr>
                </a:tc>
                <a:extLst>
                  <a:ext uri="{0D108BD9-81ED-4DB2-BD59-A6C34878D82A}">
                    <a16:rowId xmlns:a16="http://schemas.microsoft.com/office/drawing/2014/main" xmlns="" val="10004"/>
                  </a:ext>
                </a:extLst>
              </a:tr>
            </a:tbl>
          </a:graphicData>
        </a:graphic>
      </p:graphicFrame>
      <p:sp>
        <p:nvSpPr>
          <p:cNvPr id="241" name="Google Shape;241;p13"/>
          <p:cNvSpPr/>
          <p:nvPr/>
        </p:nvSpPr>
        <p:spPr>
          <a:xfrm>
            <a:off x="-8626" y="1101"/>
            <a:ext cx="9152626" cy="81635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 </a:t>
            </a:r>
            <a:endParaRPr/>
          </a:p>
        </p:txBody>
      </p:sp>
      <p:sp>
        <p:nvSpPr>
          <p:cNvPr id="242" name="Google Shape;242;p13"/>
          <p:cNvSpPr txBox="1"/>
          <p:nvPr/>
        </p:nvSpPr>
        <p:spPr>
          <a:xfrm>
            <a:off x="1527433" y="129045"/>
            <a:ext cx="5998373"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u="sng">
                <a:solidFill>
                  <a:schemeClr val="lt1"/>
                </a:solidFill>
                <a:latin typeface="Calibri"/>
                <a:ea typeface="Calibri"/>
                <a:cs typeface="Calibri"/>
                <a:sym typeface="Calibri"/>
              </a:rPr>
              <a:t>MANAGEMENT &amp; SHARE STRUCTURE</a:t>
            </a:r>
            <a:endParaRPr/>
          </a:p>
        </p:txBody>
      </p:sp>
      <p:sp>
        <p:nvSpPr>
          <p:cNvPr id="243" name="Google Shape;24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t>14</a:t>
            </a:fld>
            <a:endParaRPr sz="1400"/>
          </a:p>
        </p:txBody>
      </p:sp>
      <p:graphicFrame>
        <p:nvGraphicFramePr>
          <p:cNvPr id="244" name="Google Shape;244;p13"/>
          <p:cNvGraphicFramePr/>
          <p:nvPr>
            <p:extLst>
              <p:ext uri="{D42A27DB-BD31-4B8C-83A1-F6EECF244321}">
                <p14:modId xmlns:p14="http://schemas.microsoft.com/office/powerpoint/2010/main" val="1849786052"/>
              </p:ext>
            </p:extLst>
          </p:nvPr>
        </p:nvGraphicFramePr>
        <p:xfrm>
          <a:off x="1134725" y="2851889"/>
          <a:ext cx="6870238" cy="731540"/>
        </p:xfrm>
        <a:graphic>
          <a:graphicData uri="http://schemas.openxmlformats.org/drawingml/2006/table">
            <a:tbl>
              <a:tblPr firstRow="1" bandRow="1">
                <a:noFill/>
                <a:tableStyleId>{4A0D9122-7D10-451B-BDE1-17066FBC95C4}</a:tableStyleId>
              </a:tblPr>
              <a:tblGrid>
                <a:gridCol w="3063028">
                  <a:extLst>
                    <a:ext uri="{9D8B030D-6E8A-4147-A177-3AD203B41FA5}">
                      <a16:colId xmlns:a16="http://schemas.microsoft.com/office/drawing/2014/main" xmlns="" val="20000"/>
                    </a:ext>
                  </a:extLst>
                </a:gridCol>
                <a:gridCol w="3807210">
                  <a:extLst>
                    <a:ext uri="{9D8B030D-6E8A-4147-A177-3AD203B41FA5}">
                      <a16:colId xmlns:a16="http://schemas.microsoft.com/office/drawing/2014/main" xmlns="" val="20001"/>
                    </a:ext>
                  </a:extLst>
                </a:gridCol>
              </a:tblGrid>
              <a:tr h="248120">
                <a:tc>
                  <a:txBody>
                    <a:bodyPr/>
                    <a:lstStyle/>
                    <a:p>
                      <a:pPr marL="0" marR="0" lvl="0" indent="0" algn="l" rtl="0">
                        <a:spcBef>
                          <a:spcPts val="0"/>
                        </a:spcBef>
                        <a:spcAft>
                          <a:spcPts val="0"/>
                        </a:spcAft>
                        <a:buNone/>
                      </a:pPr>
                      <a:r>
                        <a:rPr lang="en-US" sz="1800" b="0" i="0" dirty="0">
                          <a:solidFill>
                            <a:srgbClr val="1D1B10"/>
                          </a:solidFill>
                          <a:latin typeface="Arial"/>
                          <a:ea typeface="Arial"/>
                          <a:cs typeface="Arial"/>
                          <a:sym typeface="Arial"/>
                        </a:rPr>
                        <a:t>Dr. Andreas Rompel</a:t>
                      </a:r>
                      <a:endParaRPr dirty="0"/>
                    </a:p>
                  </a:txBody>
                  <a:tcPr marL="91450" marR="91450" marT="45725" marB="45725" anchor="ctr">
                    <a:lnL w="381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c>
                  <a:txBody>
                    <a:bodyPr/>
                    <a:lstStyle/>
                    <a:p>
                      <a:pPr marL="0" marR="0" lvl="0" indent="0" algn="r" rtl="0">
                        <a:spcBef>
                          <a:spcPts val="0"/>
                        </a:spcBef>
                        <a:spcAft>
                          <a:spcPts val="0"/>
                        </a:spcAft>
                        <a:buNone/>
                      </a:pPr>
                      <a:r>
                        <a:rPr lang="en-US" sz="1800" b="0" i="0" dirty="0">
                          <a:solidFill>
                            <a:srgbClr val="1D1B10"/>
                          </a:solidFill>
                          <a:latin typeface="Arial"/>
                          <a:ea typeface="Arial"/>
                          <a:cs typeface="Arial"/>
                          <a:sym typeface="Arial"/>
                        </a:rPr>
                        <a:t>Technical Advisor</a:t>
                      </a:r>
                      <a:endParaRPr dirty="0"/>
                    </a:p>
                  </a:txBody>
                  <a:tcPr marL="91450" marR="91450" marT="45725" marB="45725" anchor="ctr">
                    <a:lnL w="12700" cap="flat" cmpd="sng" algn="ctr">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extLst>
                  <a:ext uri="{0D108BD9-81ED-4DB2-BD59-A6C34878D82A}">
                    <a16:rowId xmlns:a16="http://schemas.microsoft.com/office/drawing/2014/main" xmlns="" val="10001"/>
                  </a:ext>
                </a:extLst>
              </a:tr>
              <a:tr h="248120">
                <a:tc>
                  <a:txBody>
                    <a:bodyPr/>
                    <a:lstStyle/>
                    <a:p>
                      <a:pPr marL="0" marR="0" lvl="0" indent="0" algn="l" rtl="0">
                        <a:spcBef>
                          <a:spcPts val="0"/>
                        </a:spcBef>
                        <a:spcAft>
                          <a:spcPts val="0"/>
                        </a:spcAft>
                        <a:buNone/>
                      </a:pPr>
                      <a:r>
                        <a:rPr lang="en-US" sz="1800" b="0" i="0">
                          <a:solidFill>
                            <a:srgbClr val="1D1B10"/>
                          </a:solidFill>
                          <a:latin typeface="Arial"/>
                          <a:ea typeface="Arial"/>
                          <a:cs typeface="Arial"/>
                          <a:sym typeface="Arial"/>
                        </a:rPr>
                        <a:t>Elmer Stewart</a:t>
                      </a:r>
                      <a:endParaRPr/>
                    </a:p>
                  </a:txBody>
                  <a:tcPr marL="91450" marR="91450" marT="45725" marB="45725" anchor="ctr">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tc>
                  <a:txBody>
                    <a:bodyPr/>
                    <a:lstStyle/>
                    <a:p>
                      <a:pPr marL="0" marR="0" lvl="0" indent="0" algn="r" rtl="0">
                        <a:spcBef>
                          <a:spcPts val="0"/>
                        </a:spcBef>
                        <a:spcAft>
                          <a:spcPts val="0"/>
                        </a:spcAft>
                        <a:buNone/>
                      </a:pPr>
                      <a:r>
                        <a:rPr lang="en-US" sz="1800" b="0" i="0" dirty="0">
                          <a:solidFill>
                            <a:srgbClr val="1D1B10"/>
                          </a:solidFill>
                          <a:latin typeface="Arial"/>
                          <a:ea typeface="Arial"/>
                          <a:cs typeface="Arial"/>
                          <a:sym typeface="Arial"/>
                        </a:rPr>
                        <a:t>Technical Advisor</a:t>
                      </a:r>
                      <a:endParaRPr dirty="0"/>
                    </a:p>
                  </a:txBody>
                  <a:tcPr marL="91450" marR="91450" marT="45725" marB="45725" anchor="ctr">
                    <a:lnL w="127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FF7"/>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4"/>
          <p:cNvSpPr/>
          <p:nvPr/>
        </p:nvSpPr>
        <p:spPr>
          <a:xfrm>
            <a:off x="-8626" y="-140531"/>
            <a:ext cx="9152626" cy="340751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 </a:t>
            </a:r>
            <a:endParaRPr/>
          </a:p>
        </p:txBody>
      </p:sp>
      <p:sp>
        <p:nvSpPr>
          <p:cNvPr id="251" name="Google Shape;25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t>15</a:t>
            </a:fld>
            <a:endParaRPr sz="1400"/>
          </a:p>
        </p:txBody>
      </p:sp>
      <p:pic>
        <p:nvPicPr>
          <p:cNvPr id="252" name="Google Shape;252;p14"/>
          <p:cNvPicPr preferRelativeResize="0"/>
          <p:nvPr/>
        </p:nvPicPr>
        <p:blipFill rotWithShape="1">
          <a:blip r:embed="rId3">
            <a:alphaModFix/>
          </a:blip>
          <a:srcRect/>
          <a:stretch/>
        </p:blipFill>
        <p:spPr>
          <a:xfrm>
            <a:off x="1655212" y="4078396"/>
            <a:ext cx="5726655" cy="1556994"/>
          </a:xfrm>
          <a:prstGeom prst="rect">
            <a:avLst/>
          </a:prstGeom>
          <a:noFill/>
          <a:ln w="19050" cap="flat" cmpd="sng">
            <a:solidFill>
              <a:schemeClr val="dk2"/>
            </a:solidFill>
            <a:prstDash val="solid"/>
            <a:round/>
            <a:headEnd type="none" w="sm" len="sm"/>
            <a:tailEnd type="none" w="sm" len="sm"/>
          </a:ln>
        </p:spPr>
      </p:pic>
      <p:sp>
        <p:nvSpPr>
          <p:cNvPr id="253" name="Google Shape;253;p14"/>
          <p:cNvSpPr txBox="1"/>
          <p:nvPr/>
        </p:nvSpPr>
        <p:spPr>
          <a:xfrm>
            <a:off x="742102" y="-93037"/>
            <a:ext cx="3137440" cy="3262391"/>
          </a:xfrm>
          <a:prstGeom prst="rect">
            <a:avLst/>
          </a:prstGeom>
          <a:noFill/>
          <a:ln w="9525" cap="flat" cmpd="sng">
            <a:solidFill>
              <a:schemeClr val="lt1"/>
            </a:solidFill>
            <a:prstDash val="solid"/>
            <a:round/>
            <a:headEnd type="none" w="sm" len="sm"/>
            <a:tailEnd type="none" w="sm" len="sm"/>
          </a:ln>
        </p:spPr>
        <p:txBody>
          <a:bodyPr spcFirstLastPara="1" wrap="square" lIns="108000" tIns="45700" rIns="108000" bIns="45700" anchor="ctr" anchorCtr="0">
            <a:spAutoFit/>
          </a:bodyPr>
          <a:lstStyle/>
          <a:p>
            <a:pPr marL="0" marR="0" lvl="0" indent="0" algn="l" rtl="0">
              <a:spcBef>
                <a:spcPts val="0"/>
              </a:spcBef>
              <a:spcAft>
                <a:spcPts val="0"/>
              </a:spcAft>
              <a:buNone/>
            </a:pPr>
            <a:r>
              <a:rPr lang="en-US" sz="1600" u="sng" dirty="0">
                <a:solidFill>
                  <a:schemeClr val="lt1"/>
                </a:solidFill>
                <a:latin typeface="Arial"/>
                <a:ea typeface="Arial"/>
                <a:cs typeface="Arial"/>
                <a:sym typeface="Arial"/>
              </a:rPr>
              <a:t>CONTACT INFORMATION:</a:t>
            </a:r>
            <a:endParaRPr sz="1200" dirty="0"/>
          </a:p>
          <a:p>
            <a:pPr marL="0" marR="0" lvl="0" indent="0" algn="l" rtl="0">
              <a:spcBef>
                <a:spcPts val="0"/>
              </a:spcBef>
              <a:spcAft>
                <a:spcPts val="0"/>
              </a:spcAft>
              <a:buNone/>
            </a:pPr>
            <a:r>
              <a:rPr lang="en-US" sz="1600" dirty="0">
                <a:solidFill>
                  <a:schemeClr val="lt1"/>
                </a:solidFill>
                <a:latin typeface="Calibri"/>
                <a:ea typeface="Calibri"/>
                <a:cs typeface="Calibri"/>
                <a:sym typeface="Calibri"/>
              </a:rPr>
              <a:t>1455 Bellevue, Suite 300</a:t>
            </a:r>
            <a:endParaRPr sz="1200" dirty="0"/>
          </a:p>
          <a:p>
            <a:pPr marL="0" marR="0" lvl="0" indent="0" algn="l" rtl="0">
              <a:spcBef>
                <a:spcPts val="0"/>
              </a:spcBef>
              <a:spcAft>
                <a:spcPts val="0"/>
              </a:spcAft>
              <a:buNone/>
            </a:pPr>
            <a:r>
              <a:rPr lang="en-US" sz="1600" dirty="0">
                <a:solidFill>
                  <a:schemeClr val="lt1"/>
                </a:solidFill>
                <a:latin typeface="Calibri"/>
                <a:ea typeface="Calibri"/>
                <a:cs typeface="Calibri"/>
                <a:sym typeface="Calibri"/>
              </a:rPr>
              <a:t>West Vancouver, BC, V7T 1C3</a:t>
            </a:r>
            <a:endParaRPr sz="1200" dirty="0"/>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Jeff Poloni, CEO &amp; Director</a:t>
            </a:r>
            <a:endParaRPr dirty="0"/>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jeff.poloni@gmail.com</a:t>
            </a:r>
            <a:endParaRPr dirty="0"/>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+1 604 454 8874</a:t>
            </a:r>
          </a:p>
          <a:p>
            <a:pPr marL="0" marR="0" lvl="0" indent="0" algn="l" rtl="0">
              <a:spcBef>
                <a:spcPts val="0"/>
              </a:spcBef>
              <a:spcAft>
                <a:spcPts val="0"/>
              </a:spcAft>
              <a:buNone/>
            </a:pPr>
            <a:endParaRPr dirty="0"/>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Brian Morrison, CFO &amp; Director</a:t>
            </a:r>
            <a:endParaRPr dirty="0"/>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brian@millenniallithium.com</a:t>
            </a:r>
            <a:endParaRPr dirty="0"/>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+1 604 312 6910</a:t>
            </a:r>
            <a:endParaRPr dirty="0"/>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8626" y="1101"/>
            <a:ext cx="9152626" cy="81635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 </a:t>
            </a:r>
            <a:endParaRPr/>
          </a:p>
        </p:txBody>
      </p:sp>
      <p:sp>
        <p:nvSpPr>
          <p:cNvPr id="99" name="Google Shape;99;p2"/>
          <p:cNvSpPr txBox="1">
            <a:spLocks noGrp="1"/>
          </p:cNvSpPr>
          <p:nvPr>
            <p:ph type="body" idx="1"/>
          </p:nvPr>
        </p:nvSpPr>
        <p:spPr>
          <a:xfrm>
            <a:off x="457200" y="1014390"/>
            <a:ext cx="8229600" cy="5257800"/>
          </a:xfrm>
          <a:prstGeom prst="rect">
            <a:avLst/>
          </a:prstGeom>
          <a:solidFill>
            <a:schemeClr val="lt1"/>
          </a:solidFill>
          <a:ln>
            <a:noFill/>
          </a:ln>
          <a:effectLst>
            <a:outerShdw blurRad="63500" sx="101000" sy="101000" algn="ctr" rotWithShape="0">
              <a:srgbClr val="000000">
                <a:alpha val="35686"/>
              </a:srgbClr>
            </a:outerShdw>
          </a:effectLst>
        </p:spPr>
        <p:txBody>
          <a:bodyPr spcFirstLastPara="1" wrap="square" lIns="91425" tIns="91425" rIns="91425" bIns="91425" anchor="t" anchorCtr="0">
            <a:normAutofit lnSpcReduction="10000"/>
          </a:bodyPr>
          <a:lstStyle/>
          <a:p>
            <a:pPr marL="0" lvl="0" indent="0" algn="l" rtl="0">
              <a:spcBef>
                <a:spcPts val="0"/>
              </a:spcBef>
              <a:spcAft>
                <a:spcPts val="0"/>
              </a:spcAft>
              <a:buClr>
                <a:srgbClr val="3F3F3F"/>
              </a:buClr>
              <a:buSzPts val="1000"/>
              <a:buNone/>
            </a:pPr>
            <a:r>
              <a:rPr lang="en-US" sz="1000">
                <a:solidFill>
                  <a:srgbClr val="3F3F3F"/>
                </a:solidFill>
                <a:latin typeface="Arial"/>
                <a:ea typeface="Arial"/>
                <a:cs typeface="Arial"/>
                <a:sym typeface="Arial"/>
              </a:rPr>
              <a:t>This Presentation includes, and is based on, forward-looking information and statements including “Forward-Looking Statements” within the meaning of the United States Private Securities Litigation Reform Act. These Forward-Looking Statements include references to or assumptions regarding future prices or demand for vanadium, accuracy of mineral or resource exploration activity, the existence of reserves or resources, regulatory or government requirements or approvals, access to third party information and continued access to mineral properties or infrastructure. The words “anticipate”, “believe”, “estimate”, “expect”, “target”, “plan”, “fast”, “forecast”, “may”, “schedule”, “strategy” and similar words or expressions identify forward-looking information and statements. Forward looking statements are subject to risks and uncertainties that could cause actual results and outcomes to differ. </a:t>
            </a:r>
            <a:endParaRPr/>
          </a:p>
          <a:p>
            <a:pPr marL="0" lvl="0" indent="0" algn="l" rtl="0">
              <a:spcBef>
                <a:spcPts val="200"/>
              </a:spcBef>
              <a:spcAft>
                <a:spcPts val="0"/>
              </a:spcAft>
              <a:buClr>
                <a:schemeClr val="dk1"/>
              </a:buClr>
              <a:buSzPts val="1000"/>
              <a:buNone/>
            </a:pPr>
            <a:endParaRPr sz="1000">
              <a:solidFill>
                <a:srgbClr val="3F3F3F"/>
              </a:solidFill>
              <a:latin typeface="Arial"/>
              <a:ea typeface="Arial"/>
              <a:cs typeface="Arial"/>
              <a:sym typeface="Arial"/>
            </a:endParaRPr>
          </a:p>
          <a:p>
            <a:pPr marL="0" lvl="0" indent="0" algn="l" rtl="0">
              <a:spcBef>
                <a:spcPts val="200"/>
              </a:spcBef>
              <a:spcAft>
                <a:spcPts val="0"/>
              </a:spcAft>
              <a:buClr>
                <a:srgbClr val="3F3F3F"/>
              </a:buClr>
              <a:buSzPts val="1000"/>
              <a:buNone/>
            </a:pPr>
            <a:r>
              <a:rPr lang="en-US" sz="1000">
                <a:solidFill>
                  <a:srgbClr val="3F3F3F"/>
                </a:solidFill>
                <a:latin typeface="Arial"/>
                <a:ea typeface="Arial"/>
                <a:cs typeface="Arial"/>
                <a:sym typeface="Arial"/>
              </a:rPr>
              <a:t>These risks and uncertainties include, but are not limited to, economic conditions globally, the impact of competition, political and economic developments in the countries in which the Company operates, fluctuations in the margins for the Company’s product, economic and market conditions in the geographic areas and industries that are or could be major markets for the Company’s business, vanadium and uranium prices and market fluctuations, changes in governmental regulations, interest rates, accuracy of mineral or resource exploration activity, the possibility regulatory or government requirements or approvals will not be obtained, access to third party information, access to mineral properties or infrastructure, currency risks including the exchange rate of the USD$ for the CDN$, changes in exploration costs and government royalties or taxes in Canada or USA, disputes with indigenous peoples or other stakeholders and such other factors as may be discussed from time to time. Although the Company believes that its expectations and the information in this Presentation are based upon reasonable assumptions at the time when they are made, it can give no assurance that those expectations will be achieved or that the actual outcomes or results will be as set out in this Presentation. </a:t>
            </a:r>
            <a:endParaRPr/>
          </a:p>
          <a:p>
            <a:pPr marL="0" lvl="0" indent="0" algn="l" rtl="0">
              <a:spcBef>
                <a:spcPts val="200"/>
              </a:spcBef>
              <a:spcAft>
                <a:spcPts val="0"/>
              </a:spcAft>
              <a:buClr>
                <a:schemeClr val="dk1"/>
              </a:buClr>
              <a:buSzPts val="1000"/>
              <a:buNone/>
            </a:pPr>
            <a:endParaRPr sz="1000">
              <a:solidFill>
                <a:srgbClr val="3F3F3F"/>
              </a:solidFill>
              <a:latin typeface="Arial"/>
              <a:ea typeface="Arial"/>
              <a:cs typeface="Arial"/>
              <a:sym typeface="Arial"/>
            </a:endParaRPr>
          </a:p>
          <a:p>
            <a:pPr marL="0" lvl="0" indent="0" algn="l" rtl="0">
              <a:spcBef>
                <a:spcPts val="200"/>
              </a:spcBef>
              <a:spcAft>
                <a:spcPts val="0"/>
              </a:spcAft>
              <a:buClr>
                <a:srgbClr val="3F3F3F"/>
              </a:buClr>
              <a:buSzPts val="1000"/>
              <a:buNone/>
            </a:pPr>
            <a:r>
              <a:rPr lang="en-US" sz="1000">
                <a:solidFill>
                  <a:srgbClr val="3F3F3F"/>
                </a:solidFill>
                <a:latin typeface="Arial"/>
                <a:ea typeface="Arial"/>
                <a:cs typeface="Arial"/>
                <a:sym typeface="Arial"/>
              </a:rPr>
              <a:t>The Company is not making any representation or warranty, expressed or implied, as to the accuracy, reliability or completeness of the information in the Presentation, and neither the Company nor any of its directors, officers or employees will have any liability to the reader or any other persons resulting from the reader's use of the information in the Presentation. The Company undertakes no obligation to publicly update or revise any forward-looking information or statements in the Presentation. The reader should consult any further disclosure the Company may make in documents it files with applicable securities regulators. </a:t>
            </a:r>
            <a:endParaRPr/>
          </a:p>
          <a:p>
            <a:pPr marL="0" lvl="0" indent="0" algn="l" rtl="0">
              <a:spcBef>
                <a:spcPts val="200"/>
              </a:spcBef>
              <a:spcAft>
                <a:spcPts val="0"/>
              </a:spcAft>
              <a:buClr>
                <a:schemeClr val="dk1"/>
              </a:buClr>
              <a:buSzPts val="1000"/>
              <a:buNone/>
            </a:pPr>
            <a:endParaRPr sz="1000">
              <a:solidFill>
                <a:srgbClr val="3F3F3F"/>
              </a:solidFill>
              <a:latin typeface="Arial"/>
              <a:ea typeface="Arial"/>
              <a:cs typeface="Arial"/>
              <a:sym typeface="Arial"/>
            </a:endParaRPr>
          </a:p>
          <a:p>
            <a:pPr marL="0" lvl="0" indent="0" algn="l" rtl="0">
              <a:spcBef>
                <a:spcPts val="200"/>
              </a:spcBef>
              <a:spcAft>
                <a:spcPts val="0"/>
              </a:spcAft>
              <a:buClr>
                <a:srgbClr val="3F3F3F"/>
              </a:buClr>
              <a:buSzPts val="1000"/>
              <a:buNone/>
            </a:pPr>
            <a:r>
              <a:rPr lang="en-US" sz="1000">
                <a:solidFill>
                  <a:srgbClr val="3F3F3F"/>
                </a:solidFill>
                <a:latin typeface="Arial"/>
                <a:ea typeface="Arial"/>
                <a:cs typeface="Arial"/>
                <a:sym typeface="Arial"/>
              </a:rPr>
              <a:t>This Presentation is intended for educational and informational purposes only and does not replace independent professional judgment. Statements of fact and opinions expressed are those of the participants individually. The information is not designed to provide financial, tax planning, accounting, investment, business or legal advice in any way whatsoever. The reader should consult with a lawyer, accountant and other professionals in respect of the contents hereof. Furthermore, the information in no way should be construed or interpreted as, or as a part of, an offering of, or a solicitation for the purchase of, securities. Investors are advised to discuss any trading with a registered securities broker or personal finance professional prior to investing. </a:t>
            </a:r>
            <a:endParaRPr/>
          </a:p>
          <a:p>
            <a:pPr marL="0" lvl="0" indent="0" algn="l" rtl="0">
              <a:spcBef>
                <a:spcPts val="200"/>
              </a:spcBef>
              <a:spcAft>
                <a:spcPts val="0"/>
              </a:spcAft>
              <a:buClr>
                <a:schemeClr val="dk1"/>
              </a:buClr>
              <a:buSzPts val="1000"/>
              <a:buNone/>
            </a:pPr>
            <a:endParaRPr sz="1000">
              <a:solidFill>
                <a:srgbClr val="3F3F3F"/>
              </a:solidFill>
              <a:latin typeface="Arial"/>
              <a:ea typeface="Arial"/>
              <a:cs typeface="Arial"/>
              <a:sym typeface="Arial"/>
            </a:endParaRPr>
          </a:p>
          <a:p>
            <a:pPr marL="0" lvl="0" indent="0" algn="l" rtl="0">
              <a:spcBef>
                <a:spcPts val="200"/>
              </a:spcBef>
              <a:spcAft>
                <a:spcPts val="0"/>
              </a:spcAft>
              <a:buClr>
                <a:srgbClr val="3F3F3F"/>
              </a:buClr>
              <a:buSzPts val="1000"/>
              <a:buNone/>
            </a:pPr>
            <a:r>
              <a:rPr lang="en-US" sz="1000">
                <a:solidFill>
                  <a:srgbClr val="3F3F3F"/>
                </a:solidFill>
                <a:latin typeface="Arial"/>
                <a:ea typeface="Arial"/>
                <a:cs typeface="Arial"/>
                <a:sym typeface="Arial"/>
              </a:rPr>
              <a:t>The technical information contained in this presentation has been reviewed and approved by Chris Healey </a:t>
            </a:r>
            <a:r>
              <a:rPr lang="en-US" sz="1000">
                <a:solidFill>
                  <a:srgbClr val="1D1B10"/>
                </a:solidFill>
                <a:latin typeface="Arial Narrow"/>
                <a:ea typeface="Arial Narrow"/>
                <a:cs typeface="Arial Narrow"/>
                <a:sym typeface="Arial Narrow"/>
              </a:rPr>
              <a:t>P.Geo, </a:t>
            </a:r>
            <a:r>
              <a:rPr lang="en-US" sz="1000">
                <a:solidFill>
                  <a:srgbClr val="3F3F3F"/>
                </a:solidFill>
                <a:latin typeface="Arial"/>
                <a:ea typeface="Arial"/>
                <a:cs typeface="Arial"/>
                <a:sym typeface="Arial"/>
              </a:rPr>
              <a:t>, a Qualified Person as that term is defined in National Instrument 43-101.</a:t>
            </a:r>
            <a:endParaRPr/>
          </a:p>
        </p:txBody>
      </p:sp>
      <p:sp>
        <p:nvSpPr>
          <p:cNvPr id="100" name="Google Shape;100;p2"/>
          <p:cNvSpPr txBox="1"/>
          <p:nvPr/>
        </p:nvSpPr>
        <p:spPr>
          <a:xfrm>
            <a:off x="1782711" y="126170"/>
            <a:ext cx="557857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u="sng">
                <a:solidFill>
                  <a:schemeClr val="lt1"/>
                </a:solidFill>
                <a:latin typeface="Calibri"/>
                <a:ea typeface="Calibri"/>
                <a:cs typeface="Calibri"/>
                <a:sym typeface="Calibri"/>
              </a:rPr>
              <a:t>FORWARD LOOKING STATEMENTS</a:t>
            </a:r>
            <a:endParaRPr/>
          </a:p>
        </p:txBody>
      </p:sp>
      <p:sp>
        <p:nvSpPr>
          <p:cNvPr id="101" name="Google Shape;101;p2"/>
          <p:cNvSpPr txBox="1"/>
          <p:nvPr/>
        </p:nvSpPr>
        <p:spPr>
          <a:xfrm>
            <a:off x="8536325" y="6693425"/>
            <a:ext cx="638316"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Calibri"/>
                <a:ea typeface="Calibri"/>
                <a:cs typeface="Calibri"/>
                <a:sym typeface="Calibri"/>
              </a:rPr>
              <a:t>TSX-V: GLV</a:t>
            </a:r>
            <a:endParaRPr/>
          </a:p>
        </p:txBody>
      </p:sp>
      <p:sp>
        <p:nvSpPr>
          <p:cNvPr id="102" name="Google Shape;102;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t>2</a:t>
            </a:fld>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p:nvPr/>
        </p:nvSpPr>
        <p:spPr>
          <a:xfrm>
            <a:off x="-8626" y="1101"/>
            <a:ext cx="9152626" cy="81635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 </a:t>
            </a:r>
            <a:endParaRPr/>
          </a:p>
        </p:txBody>
      </p:sp>
      <p:sp>
        <p:nvSpPr>
          <p:cNvPr id="109" name="Google Shape;109;p3"/>
          <p:cNvSpPr txBox="1"/>
          <p:nvPr/>
        </p:nvSpPr>
        <p:spPr>
          <a:xfrm>
            <a:off x="2502468" y="129045"/>
            <a:ext cx="4048289"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000"/>
              <a:buFont typeface="Calibri"/>
              <a:buNone/>
            </a:pPr>
            <a:r>
              <a:rPr lang="en-US" sz="3000" b="0" i="0" u="sng" strike="noStrike" cap="none">
                <a:solidFill>
                  <a:srgbClr val="FFFFFF"/>
                </a:solidFill>
                <a:latin typeface="Calibri"/>
                <a:ea typeface="Calibri"/>
                <a:cs typeface="Calibri"/>
                <a:sym typeface="Calibri"/>
              </a:rPr>
              <a:t>METALLOGENIC SETTING</a:t>
            </a:r>
            <a:endParaRPr/>
          </a:p>
        </p:txBody>
      </p:sp>
      <p:sp>
        <p:nvSpPr>
          <p:cNvPr id="110" name="Google Shape;11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400"/>
              <a:buFont typeface="Calibri"/>
              <a:buNone/>
            </a:pPr>
            <a:fld id="{00000000-1234-1234-1234-123412341234}" type="slidenum">
              <a:rPr lang="en-US" sz="1400" b="0" i="0" u="none" strike="noStrike" cap="none">
                <a:solidFill>
                  <a:srgbClr val="888888"/>
                </a:solidFill>
                <a:latin typeface="Calibri"/>
                <a:ea typeface="Calibri"/>
                <a:cs typeface="Calibri"/>
                <a:sym typeface="Calibri"/>
              </a:rPr>
              <a:t>3</a:t>
            </a:fld>
            <a:endParaRPr sz="1400" b="0" i="0" u="none" strike="noStrike" cap="none">
              <a:solidFill>
                <a:srgbClr val="888888"/>
              </a:solidFill>
              <a:latin typeface="Calibri"/>
              <a:ea typeface="Calibri"/>
              <a:cs typeface="Calibri"/>
              <a:sym typeface="Calibri"/>
            </a:endParaRPr>
          </a:p>
        </p:txBody>
      </p:sp>
      <p:grpSp>
        <p:nvGrpSpPr>
          <p:cNvPr id="111" name="Google Shape;111;p3"/>
          <p:cNvGrpSpPr/>
          <p:nvPr/>
        </p:nvGrpSpPr>
        <p:grpSpPr>
          <a:xfrm>
            <a:off x="1192700" y="881425"/>
            <a:ext cx="6819468" cy="584774"/>
            <a:chOff x="310358" y="0"/>
            <a:chExt cx="6266166" cy="584774"/>
          </a:xfrm>
        </p:grpSpPr>
        <p:sp>
          <p:nvSpPr>
            <p:cNvPr id="112" name="Google Shape;112;p3"/>
            <p:cNvSpPr/>
            <p:nvPr/>
          </p:nvSpPr>
          <p:spPr>
            <a:xfrm rot="10800000">
              <a:off x="732111" y="0"/>
              <a:ext cx="5844317" cy="58477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txBox="1"/>
            <p:nvPr/>
          </p:nvSpPr>
          <p:spPr>
            <a:xfrm>
              <a:off x="895124" y="0"/>
              <a:ext cx="5681400" cy="584700"/>
            </a:xfrm>
            <a:prstGeom prst="rect">
              <a:avLst/>
            </a:prstGeom>
            <a:noFill/>
            <a:ln>
              <a:noFill/>
            </a:ln>
          </p:spPr>
          <p:txBody>
            <a:bodyPr spcFirstLastPara="1" wrap="square" lIns="257850" tIns="60950" rIns="113775"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500" b="1">
                  <a:solidFill>
                    <a:schemeClr val="lt1"/>
                  </a:solidFill>
                  <a:latin typeface="Calibri"/>
                  <a:ea typeface="Calibri"/>
                  <a:cs typeface="Calibri"/>
                  <a:sym typeface="Calibri"/>
                </a:rPr>
                <a:t>The Stony Lake Property is located within the Cape Ray/Valentine Lake structural trend in Central Newfoundland along the prolific Dog Bay Line.</a:t>
              </a:r>
              <a:endParaRPr sz="1500">
                <a:solidFill>
                  <a:schemeClr val="lt1"/>
                </a:solidFill>
                <a:latin typeface="Calibri"/>
                <a:ea typeface="Calibri"/>
                <a:cs typeface="Calibri"/>
                <a:sym typeface="Calibri"/>
              </a:endParaRPr>
            </a:p>
          </p:txBody>
        </p:sp>
        <p:sp>
          <p:nvSpPr>
            <p:cNvPr id="114" name="Google Shape;114;p3"/>
            <p:cNvSpPr/>
            <p:nvPr/>
          </p:nvSpPr>
          <p:spPr>
            <a:xfrm>
              <a:off x="310358" y="0"/>
              <a:ext cx="584774" cy="584774"/>
            </a:xfrm>
            <a:prstGeom prst="ellipse">
              <a:avLst/>
            </a:prstGeom>
            <a:blipFill rotWithShape="1">
              <a:blip r:embed="rId3">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5" name="Google Shape;115;p3"/>
          <p:cNvPicPr preferRelativeResize="0"/>
          <p:nvPr/>
        </p:nvPicPr>
        <p:blipFill>
          <a:blip r:embed="rId4">
            <a:alphaModFix/>
          </a:blip>
          <a:stretch>
            <a:fillRect/>
          </a:stretch>
        </p:blipFill>
        <p:spPr>
          <a:xfrm>
            <a:off x="160225" y="1466200"/>
            <a:ext cx="8893425" cy="50019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Google Shape;120;p4"/>
          <p:cNvGrpSpPr/>
          <p:nvPr/>
        </p:nvGrpSpPr>
        <p:grpSpPr>
          <a:xfrm>
            <a:off x="570139" y="1010860"/>
            <a:ext cx="8024594" cy="5152090"/>
            <a:chOff x="501191" y="0"/>
            <a:chExt cx="8024594" cy="5152090"/>
          </a:xfrm>
        </p:grpSpPr>
        <p:sp>
          <p:nvSpPr>
            <p:cNvPr id="121" name="Google Shape;121;p4"/>
            <p:cNvSpPr/>
            <p:nvPr/>
          </p:nvSpPr>
          <p:spPr>
            <a:xfrm>
              <a:off x="658622" y="0"/>
              <a:ext cx="7532688" cy="5152090"/>
            </a:xfrm>
            <a:prstGeom prst="rightArrow">
              <a:avLst>
                <a:gd name="adj1" fmla="val 50000"/>
                <a:gd name="adj2" fmla="val 50000"/>
              </a:avLst>
            </a:prstGeom>
            <a:solidFill>
              <a:srgbClr val="CFD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01191" y="1545627"/>
              <a:ext cx="3821731" cy="206083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txBox="1"/>
            <p:nvPr/>
          </p:nvSpPr>
          <p:spPr>
            <a:xfrm>
              <a:off x="601793" y="1646229"/>
              <a:ext cx="3620527" cy="1859632"/>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u="sng">
                  <a:solidFill>
                    <a:schemeClr val="lt1"/>
                  </a:solidFill>
                  <a:latin typeface="Calibri"/>
                  <a:ea typeface="Calibri"/>
                  <a:cs typeface="Calibri"/>
                  <a:sym typeface="Calibri"/>
                </a:rPr>
                <a:t>Deposit Models</a:t>
              </a:r>
              <a:r>
                <a:rPr lang="en-US" sz="1600">
                  <a:solidFill>
                    <a:schemeClr val="lt1"/>
                  </a:solidFill>
                  <a:latin typeface="Calibri"/>
                  <a:ea typeface="Calibri"/>
                  <a:cs typeface="Calibri"/>
                  <a:sym typeface="Calibri"/>
                </a:rPr>
                <a:t>:</a:t>
              </a:r>
              <a:endParaRPr/>
            </a:p>
            <a:p>
              <a:pPr marL="114300" marR="0" lvl="1" indent="-114300" algn="l" rtl="0">
                <a:lnSpc>
                  <a:spcPct val="90000"/>
                </a:lnSpc>
                <a:spcBef>
                  <a:spcPts val="56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Widespread low grade (0.5 to 4.0 g/t Au) mineralized pyritic sandstone, quartz veins and quartz stockwork as seen exposed in the Silurian-age Botwood Group sediments</a:t>
              </a:r>
              <a:endParaRPr/>
            </a:p>
            <a:p>
              <a:pPr marL="114300" marR="0" lvl="1" indent="-114300" algn="l" rtl="0">
                <a:lnSpc>
                  <a:spcPct val="90000"/>
                </a:lnSpc>
                <a:spcBef>
                  <a:spcPts val="18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A high-grade gold environment (similar to Sokoman’s Moosehead and New Found Gold’s Queensway</a:t>
              </a:r>
              <a:br>
                <a:rPr lang="en-US" sz="1200" b="0" i="0" u="none" strike="noStrike" cap="none">
                  <a:solidFill>
                    <a:schemeClr val="lt1"/>
                  </a:solidFill>
                  <a:latin typeface="Calibri"/>
                  <a:ea typeface="Calibri"/>
                  <a:cs typeface="Calibri"/>
                  <a:sym typeface="Calibri"/>
                </a:rPr>
              </a:br>
              <a:r>
                <a:rPr lang="en-US" sz="1200" b="0" i="0" u="none" strike="noStrike" cap="none">
                  <a:solidFill>
                    <a:schemeClr val="lt1"/>
                  </a:solidFill>
                  <a:latin typeface="Calibri"/>
                  <a:ea typeface="Calibri"/>
                  <a:cs typeface="Calibri"/>
                  <a:sym typeface="Calibri"/>
                </a:rPr>
                <a:t>projects) in the basement rocks below the Botwood sediments</a:t>
              </a:r>
              <a:endParaRPr/>
            </a:p>
          </p:txBody>
        </p:sp>
        <p:sp>
          <p:nvSpPr>
            <p:cNvPr id="124" name="Google Shape;124;p4"/>
            <p:cNvSpPr/>
            <p:nvPr/>
          </p:nvSpPr>
          <p:spPr>
            <a:xfrm>
              <a:off x="4704054" y="1593747"/>
              <a:ext cx="3821731" cy="206083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txBox="1"/>
            <p:nvPr/>
          </p:nvSpPr>
          <p:spPr>
            <a:xfrm>
              <a:off x="4804718" y="1694324"/>
              <a:ext cx="3620400" cy="185970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0" i="0" u="sng">
                  <a:solidFill>
                    <a:schemeClr val="lt1"/>
                  </a:solidFill>
                  <a:latin typeface="Calibri"/>
                  <a:ea typeface="Calibri"/>
                  <a:cs typeface="Calibri"/>
                  <a:sym typeface="Calibri"/>
                </a:rPr>
                <a:t>Geology</a:t>
              </a:r>
              <a:r>
                <a:rPr lang="en-US" sz="1600" b="0" i="0">
                  <a:solidFill>
                    <a:schemeClr val="lt1"/>
                  </a:solidFill>
                  <a:latin typeface="Calibri"/>
                  <a:ea typeface="Calibri"/>
                  <a:cs typeface="Calibri"/>
                  <a:sym typeface="Calibri"/>
                </a:rPr>
                <a:t>:</a:t>
              </a:r>
              <a:endParaRPr sz="1600">
                <a:solidFill>
                  <a:schemeClr val="lt1"/>
                </a:solidFill>
                <a:latin typeface="Calibri"/>
                <a:ea typeface="Calibri"/>
                <a:cs typeface="Calibri"/>
                <a:sym typeface="Calibri"/>
              </a:endParaRPr>
            </a:p>
            <a:p>
              <a:pPr marL="114300" marR="0" lvl="1" indent="-114300" algn="l" rtl="0">
                <a:lnSpc>
                  <a:spcPct val="90000"/>
                </a:lnSpc>
                <a:spcBef>
                  <a:spcPts val="56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Located on the interpreted Cape Ray – Valentine Lake (“CRVL”) structural trend</a:t>
              </a:r>
              <a:endParaRPr sz="1200"/>
            </a:p>
            <a:p>
              <a:pPr marL="114300" marR="0" lvl="1" indent="-114300" algn="l" rtl="0">
                <a:lnSpc>
                  <a:spcPct val="90000"/>
                </a:lnSpc>
                <a:spcBef>
                  <a:spcPts val="18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CRVL covered by oxidized, Silurian, </a:t>
              </a:r>
              <a:r>
                <a:rPr lang="en-US" sz="1200">
                  <a:solidFill>
                    <a:schemeClr val="lt1"/>
                  </a:solidFill>
                  <a:latin typeface="Calibri"/>
                  <a:ea typeface="Calibri"/>
                  <a:cs typeface="Calibri"/>
                  <a:sym typeface="Calibri"/>
                </a:rPr>
                <a:t>s</a:t>
              </a:r>
              <a:r>
                <a:rPr lang="en-US" sz="1200" b="0" i="0" u="none" strike="noStrike" cap="none">
                  <a:solidFill>
                    <a:schemeClr val="lt1"/>
                  </a:solidFill>
                  <a:latin typeface="Calibri"/>
                  <a:ea typeface="Calibri"/>
                  <a:cs typeface="Calibri"/>
                  <a:sym typeface="Calibri"/>
                </a:rPr>
                <a:t>edimentary rocks</a:t>
              </a:r>
              <a:endParaRPr sz="1200"/>
            </a:p>
            <a:p>
              <a:pPr marL="114300" marR="0" lvl="1" indent="-114300" algn="l" rtl="0">
                <a:lnSpc>
                  <a:spcPct val="90000"/>
                </a:lnSpc>
                <a:spcBef>
                  <a:spcPts val="18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Significant post-sediment felsic intrusives</a:t>
              </a:r>
              <a:endParaRPr sz="12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180"/>
                </a:spcBef>
                <a:spcAft>
                  <a:spcPts val="0"/>
                </a:spcAft>
                <a:buClr>
                  <a:schemeClr val="lt1"/>
                </a:buClr>
                <a:buSzPts val="1200"/>
                <a:buFont typeface="Calibri"/>
                <a:buChar char="•"/>
              </a:pPr>
              <a:r>
                <a:rPr lang="en-US" sz="1200">
                  <a:solidFill>
                    <a:schemeClr val="lt1"/>
                  </a:solidFill>
                  <a:latin typeface="Calibri"/>
                  <a:ea typeface="Calibri"/>
                  <a:cs typeface="Calibri"/>
                  <a:sym typeface="Calibri"/>
                </a:rPr>
                <a:t>Mineralization is associated with sericite, silica, ankerite, carbonate, and chlorite as pervasive wallrock alteration, and vein haloes</a:t>
              </a:r>
              <a:endParaRPr sz="1200" b="0" i="0" u="none" strike="noStrike" cap="none">
                <a:solidFill>
                  <a:schemeClr val="lt1"/>
                </a:solidFill>
                <a:latin typeface="Calibri"/>
                <a:ea typeface="Calibri"/>
                <a:cs typeface="Calibri"/>
                <a:sym typeface="Calibri"/>
              </a:endParaRPr>
            </a:p>
          </p:txBody>
        </p:sp>
      </p:grpSp>
      <p:sp>
        <p:nvSpPr>
          <p:cNvPr id="126" name="Google Shape;126;p4"/>
          <p:cNvSpPr/>
          <p:nvPr/>
        </p:nvSpPr>
        <p:spPr>
          <a:xfrm>
            <a:off x="-8626" y="1101"/>
            <a:ext cx="9152626" cy="81635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 </a:t>
            </a:r>
            <a:endParaRPr/>
          </a:p>
        </p:txBody>
      </p:sp>
      <p:sp>
        <p:nvSpPr>
          <p:cNvPr id="127" name="Google Shape;127;p4"/>
          <p:cNvSpPr txBox="1"/>
          <p:nvPr/>
        </p:nvSpPr>
        <p:spPr>
          <a:xfrm>
            <a:off x="3484053" y="129045"/>
            <a:ext cx="2085123"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u="sng">
                <a:solidFill>
                  <a:schemeClr val="lt1"/>
                </a:solidFill>
                <a:latin typeface="Calibri"/>
                <a:ea typeface="Calibri"/>
                <a:cs typeface="Calibri"/>
                <a:sym typeface="Calibri"/>
              </a:rPr>
              <a:t>STONY LAKE</a:t>
            </a:r>
            <a:endParaRPr/>
          </a:p>
        </p:txBody>
      </p:sp>
      <p:sp>
        <p:nvSpPr>
          <p:cNvPr id="128" name="Google Shape;1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t>4</a:t>
            </a:fld>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33" name="Google Shape;133;p5"/>
          <p:cNvGrpSpPr/>
          <p:nvPr/>
        </p:nvGrpSpPr>
        <p:grpSpPr>
          <a:xfrm>
            <a:off x="325275" y="1007175"/>
            <a:ext cx="8361587" cy="955025"/>
            <a:chOff x="3132" y="0"/>
            <a:chExt cx="8114107" cy="955025"/>
          </a:xfrm>
        </p:grpSpPr>
        <p:sp>
          <p:nvSpPr>
            <p:cNvPr id="134" name="Google Shape;134;p5"/>
            <p:cNvSpPr/>
            <p:nvPr/>
          </p:nvSpPr>
          <p:spPr>
            <a:xfrm rot="10800000">
              <a:off x="306281" y="0"/>
              <a:ext cx="7810540" cy="921982"/>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txBox="1"/>
            <p:nvPr/>
          </p:nvSpPr>
          <p:spPr>
            <a:xfrm>
              <a:off x="537139" y="33125"/>
              <a:ext cx="7580100" cy="921900"/>
            </a:xfrm>
            <a:prstGeom prst="rect">
              <a:avLst/>
            </a:prstGeom>
            <a:noFill/>
            <a:ln>
              <a:noFill/>
            </a:ln>
          </p:spPr>
          <p:txBody>
            <a:bodyPr spcFirstLastPara="1" wrap="square" lIns="406550" tIns="53325" rIns="99550"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a:solidFill>
                    <a:schemeClr val="lt1"/>
                  </a:solidFill>
                  <a:latin typeface="Calibri"/>
                  <a:ea typeface="Calibri"/>
                  <a:cs typeface="Calibri"/>
                  <a:sym typeface="Calibri"/>
                </a:rPr>
                <a:t>The Stony Lake Property</a:t>
              </a:r>
              <a:r>
                <a:rPr lang="en-US" sz="1400" b="0" i="0">
                  <a:solidFill>
                    <a:schemeClr val="lt1"/>
                  </a:solidFill>
                  <a:latin typeface="Calibri"/>
                  <a:ea typeface="Calibri"/>
                  <a:cs typeface="Calibri"/>
                  <a:sym typeface="Calibri"/>
                </a:rPr>
                <a:t> covers 13,625 ha and 27 kilometers of favorable trend between Sokoman’s Moosehead discovery to the northeast and Marathon's Valentine Lake deposit to the southwest. </a:t>
              </a:r>
              <a:r>
                <a:rPr lang="en-US">
                  <a:solidFill>
                    <a:schemeClr val="lt1"/>
                  </a:solidFill>
                  <a:latin typeface="Calibri"/>
                  <a:ea typeface="Calibri"/>
                  <a:cs typeface="Calibri"/>
                  <a:sym typeface="Calibri"/>
                </a:rPr>
                <a:t>The structure trends parallel to New Found Gold’s Queensway Project.</a:t>
              </a:r>
              <a:r>
                <a:rPr lang="en-US" sz="1400" b="1" i="0">
                  <a:solidFill>
                    <a:schemeClr val="lt1"/>
                  </a:solidFill>
                  <a:latin typeface="Calibri"/>
                  <a:ea typeface="Calibri"/>
                  <a:cs typeface="Calibri"/>
                  <a:sym typeface="Calibri"/>
                </a:rPr>
                <a:t/>
              </a:r>
              <a:br>
                <a:rPr lang="en-US" sz="1400" b="1" i="0">
                  <a:solidFill>
                    <a:schemeClr val="lt1"/>
                  </a:solidFill>
                  <a:latin typeface="Calibri"/>
                  <a:ea typeface="Calibri"/>
                  <a:cs typeface="Calibri"/>
                  <a:sym typeface="Calibri"/>
                </a:rPr>
              </a:br>
              <a:endParaRPr sz="1400">
                <a:solidFill>
                  <a:schemeClr val="lt1"/>
                </a:solidFill>
                <a:latin typeface="Calibri"/>
                <a:ea typeface="Calibri"/>
                <a:cs typeface="Calibri"/>
                <a:sym typeface="Calibri"/>
              </a:endParaRPr>
            </a:p>
          </p:txBody>
        </p:sp>
        <p:sp>
          <p:nvSpPr>
            <p:cNvPr id="136" name="Google Shape;136;p5"/>
            <p:cNvSpPr/>
            <p:nvPr/>
          </p:nvSpPr>
          <p:spPr>
            <a:xfrm>
              <a:off x="3132" y="0"/>
              <a:ext cx="921982" cy="921982"/>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5"/>
          <p:cNvSpPr/>
          <p:nvPr/>
        </p:nvSpPr>
        <p:spPr>
          <a:xfrm>
            <a:off x="0" y="15310"/>
            <a:ext cx="9152626" cy="81635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 </a:t>
            </a:r>
            <a:endParaRPr/>
          </a:p>
        </p:txBody>
      </p:sp>
      <p:sp>
        <p:nvSpPr>
          <p:cNvPr id="138" name="Google Shape;138;p5"/>
          <p:cNvSpPr txBox="1"/>
          <p:nvPr/>
        </p:nvSpPr>
        <p:spPr>
          <a:xfrm>
            <a:off x="1921255" y="129045"/>
            <a:ext cx="5210722"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000"/>
              <a:buFont typeface="Calibri"/>
              <a:buNone/>
            </a:pPr>
            <a:r>
              <a:rPr lang="en-US" sz="3000" b="0" i="0" u="sng" strike="noStrike" cap="none">
                <a:solidFill>
                  <a:srgbClr val="FFFFFF"/>
                </a:solidFill>
                <a:latin typeface="Calibri"/>
                <a:ea typeface="Calibri"/>
                <a:cs typeface="Calibri"/>
                <a:sym typeface="Calibri"/>
              </a:rPr>
              <a:t>THE STONY LAKE GOLD PROJECT</a:t>
            </a:r>
            <a:endParaRPr/>
          </a:p>
        </p:txBody>
      </p:sp>
      <p:sp>
        <p:nvSpPr>
          <p:cNvPr id="139" name="Google Shape;1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400"/>
              <a:buFont typeface="Calibri"/>
              <a:buNone/>
            </a:pPr>
            <a:fld id="{00000000-1234-1234-1234-123412341234}" type="slidenum">
              <a:rPr lang="en-US" sz="1400" b="0" i="0" u="none" strike="noStrike" cap="none">
                <a:solidFill>
                  <a:srgbClr val="888888"/>
                </a:solidFill>
                <a:latin typeface="Calibri"/>
                <a:ea typeface="Calibri"/>
                <a:cs typeface="Calibri"/>
                <a:sym typeface="Calibri"/>
              </a:rPr>
              <a:t>5</a:t>
            </a:fld>
            <a:endParaRPr sz="1400" b="0" i="0" u="none" strike="noStrike" cap="none">
              <a:solidFill>
                <a:srgbClr val="888888"/>
              </a:solidFill>
              <a:latin typeface="Calibri"/>
              <a:ea typeface="Calibri"/>
              <a:cs typeface="Calibri"/>
              <a:sym typeface="Calibri"/>
            </a:endParaRPr>
          </a:p>
        </p:txBody>
      </p:sp>
      <p:grpSp>
        <p:nvGrpSpPr>
          <p:cNvPr id="140" name="Google Shape;140;p5"/>
          <p:cNvGrpSpPr/>
          <p:nvPr/>
        </p:nvGrpSpPr>
        <p:grpSpPr>
          <a:xfrm>
            <a:off x="263698" y="2499195"/>
            <a:ext cx="2013000" cy="359700"/>
            <a:chOff x="0" y="315288"/>
            <a:chExt cx="2013000" cy="359700"/>
          </a:xfrm>
        </p:grpSpPr>
        <p:sp>
          <p:nvSpPr>
            <p:cNvPr id="141" name="Google Shape;141;p5"/>
            <p:cNvSpPr/>
            <p:nvPr/>
          </p:nvSpPr>
          <p:spPr>
            <a:xfrm>
              <a:off x="0" y="315288"/>
              <a:ext cx="2013000" cy="359700"/>
            </a:xfrm>
            <a:prstGeom prst="round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txBox="1"/>
            <p:nvPr/>
          </p:nvSpPr>
          <p:spPr>
            <a:xfrm>
              <a:off x="17550" y="332863"/>
              <a:ext cx="1977900" cy="3246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   2021 EXPLORATION</a:t>
              </a:r>
              <a:endParaRPr/>
            </a:p>
          </p:txBody>
        </p:sp>
      </p:grpSp>
      <p:sp>
        <p:nvSpPr>
          <p:cNvPr id="143" name="Google Shape;143;p5"/>
          <p:cNvSpPr txBox="1"/>
          <p:nvPr/>
        </p:nvSpPr>
        <p:spPr>
          <a:xfrm>
            <a:off x="166044" y="3059668"/>
            <a:ext cx="1598515" cy="36933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DCIP Survey</a:t>
            </a:r>
            <a:endParaRPr/>
          </a:p>
        </p:txBody>
      </p:sp>
      <p:sp>
        <p:nvSpPr>
          <p:cNvPr id="144" name="Google Shape;144;p5"/>
          <p:cNvSpPr txBox="1"/>
          <p:nvPr/>
        </p:nvSpPr>
        <p:spPr>
          <a:xfrm>
            <a:off x="166044" y="3429000"/>
            <a:ext cx="1656223" cy="36933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Till Sampling</a:t>
            </a:r>
            <a:endParaRPr/>
          </a:p>
        </p:txBody>
      </p:sp>
      <p:sp>
        <p:nvSpPr>
          <p:cNvPr id="145" name="Google Shape;145;p5"/>
          <p:cNvSpPr txBox="1"/>
          <p:nvPr/>
        </p:nvSpPr>
        <p:spPr>
          <a:xfrm>
            <a:off x="151775" y="3777069"/>
            <a:ext cx="2340384" cy="36933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Geological Mapping</a:t>
            </a:r>
            <a:endParaRPr/>
          </a:p>
        </p:txBody>
      </p:sp>
      <p:sp>
        <p:nvSpPr>
          <p:cNvPr id="146" name="Google Shape;146;p5"/>
          <p:cNvSpPr txBox="1"/>
          <p:nvPr/>
        </p:nvSpPr>
        <p:spPr>
          <a:xfrm>
            <a:off x="166050" y="4157150"/>
            <a:ext cx="1487400" cy="3693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Trenching</a:t>
            </a:r>
            <a:endParaRPr/>
          </a:p>
        </p:txBody>
      </p:sp>
      <p:sp>
        <p:nvSpPr>
          <p:cNvPr id="147" name="Google Shape;147;p5"/>
          <p:cNvSpPr txBox="1"/>
          <p:nvPr/>
        </p:nvSpPr>
        <p:spPr>
          <a:xfrm>
            <a:off x="166044" y="4526484"/>
            <a:ext cx="1138453" cy="36933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Drilling</a:t>
            </a:r>
            <a:endParaRPr/>
          </a:p>
        </p:txBody>
      </p:sp>
      <p:pic>
        <p:nvPicPr>
          <p:cNvPr id="148" name="Google Shape;148;p5"/>
          <p:cNvPicPr preferRelativeResize="0"/>
          <p:nvPr/>
        </p:nvPicPr>
        <p:blipFill>
          <a:blip r:embed="rId4">
            <a:alphaModFix/>
          </a:blip>
          <a:stretch>
            <a:fillRect/>
          </a:stretch>
        </p:blipFill>
        <p:spPr>
          <a:xfrm>
            <a:off x="2492150" y="1962200"/>
            <a:ext cx="6310698" cy="44598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descr="A close up of a map&#10;&#10;Description automatically generated"/>
          <p:cNvPicPr preferRelativeResize="0"/>
          <p:nvPr/>
        </p:nvPicPr>
        <p:blipFill rotWithShape="1">
          <a:blip r:embed="rId3">
            <a:alphaModFix/>
          </a:blip>
          <a:srcRect b="4522"/>
          <a:stretch/>
        </p:blipFill>
        <p:spPr>
          <a:xfrm>
            <a:off x="4659620" y="1042978"/>
            <a:ext cx="4347906" cy="5372262"/>
          </a:xfrm>
          <a:prstGeom prst="rect">
            <a:avLst/>
          </a:prstGeom>
          <a:noFill/>
          <a:ln>
            <a:noFill/>
          </a:ln>
        </p:spPr>
      </p:pic>
      <p:sp>
        <p:nvSpPr>
          <p:cNvPr id="155" name="Google Shape;155;p6"/>
          <p:cNvSpPr txBox="1"/>
          <p:nvPr/>
        </p:nvSpPr>
        <p:spPr>
          <a:xfrm>
            <a:off x="278716" y="1115617"/>
            <a:ext cx="4380900" cy="4833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400"/>
              <a:buFont typeface="Arial"/>
              <a:buNone/>
            </a:pPr>
            <a:r>
              <a:rPr lang="en-US" u="sng" dirty="0">
                <a:solidFill>
                  <a:schemeClr val="dk1"/>
                </a:solidFill>
                <a:latin typeface="Calibri"/>
                <a:ea typeface="Calibri"/>
                <a:cs typeface="Calibri"/>
                <a:sym typeface="Calibri"/>
              </a:rPr>
              <a:t>Exploration 2019</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sz="1300" dirty="0">
                <a:solidFill>
                  <a:schemeClr val="dk1"/>
                </a:solidFill>
                <a:latin typeface="Calibri"/>
                <a:ea typeface="Calibri"/>
                <a:cs typeface="Calibri"/>
                <a:sym typeface="Calibri"/>
              </a:rPr>
              <a:t>• A preliminary field program focused on prospecting, mapping, and sampling.</a:t>
            </a: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sz="1300" dirty="0">
                <a:solidFill>
                  <a:schemeClr val="dk1"/>
                </a:solidFill>
                <a:latin typeface="Calibri"/>
                <a:ea typeface="Calibri"/>
                <a:cs typeface="Calibri"/>
                <a:sym typeface="Calibri"/>
              </a:rPr>
              <a:t>• A property-wide airborne magnetometer and radiometric survey mapped bedrock lithologies,</a:t>
            </a:r>
            <a:br>
              <a:rPr lang="en-US" sz="1300" dirty="0">
                <a:solidFill>
                  <a:schemeClr val="dk1"/>
                </a:solidFill>
                <a:latin typeface="Calibri"/>
                <a:ea typeface="Calibri"/>
                <a:cs typeface="Calibri"/>
                <a:sym typeface="Calibri"/>
              </a:rPr>
            </a:br>
            <a:r>
              <a:rPr lang="en-US" sz="1300" dirty="0">
                <a:solidFill>
                  <a:schemeClr val="dk1"/>
                </a:solidFill>
                <a:latin typeface="Calibri"/>
                <a:ea typeface="Calibri"/>
                <a:cs typeface="Calibri"/>
                <a:sym typeface="Calibri"/>
              </a:rPr>
              <a:t>structural features, and structurally-controlled alteration.</a:t>
            </a:r>
            <a:endParaRPr dirty="0">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dirty="0">
              <a:latin typeface="Calibri"/>
              <a:ea typeface="Calibri"/>
              <a:cs typeface="Calibri"/>
              <a:sym typeface="Calibri"/>
            </a:endParaRPr>
          </a:p>
          <a:p>
            <a:pPr marL="0" lvl="0" indent="0" algn="ctr" rtl="0">
              <a:spcBef>
                <a:spcPts val="0"/>
              </a:spcBef>
              <a:spcAft>
                <a:spcPts val="0"/>
              </a:spcAft>
              <a:buClr>
                <a:schemeClr val="dk1"/>
              </a:buClr>
              <a:buSzPts val="1400"/>
              <a:buFont typeface="Arial"/>
              <a:buNone/>
            </a:pPr>
            <a:r>
              <a:rPr lang="en-US" sz="1500" b="1" dirty="0">
                <a:solidFill>
                  <a:schemeClr val="dk1"/>
                </a:solidFill>
                <a:latin typeface="Calibri"/>
                <a:ea typeface="Calibri"/>
                <a:cs typeface="Calibri"/>
                <a:sym typeface="Calibri"/>
              </a:rPr>
              <a:t>As a result, seven areas containing highly anomalous gold values have been identified.</a:t>
            </a:r>
            <a:endParaRPr sz="15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dirty="0">
                <a:solidFill>
                  <a:schemeClr val="dk1"/>
                </a:solidFill>
                <a:latin typeface="Calibri"/>
                <a:ea typeface="Calibri"/>
                <a:cs typeface="Calibri"/>
                <a:sym typeface="Calibri"/>
              </a:rPr>
              <a:t>•</a:t>
            </a:r>
            <a:r>
              <a:rPr lang="en-US" sz="1300" dirty="0">
                <a:solidFill>
                  <a:schemeClr val="dk1"/>
                </a:solidFill>
                <a:latin typeface="Calibri"/>
                <a:ea typeface="Calibri"/>
                <a:cs typeface="Calibri"/>
                <a:sym typeface="Calibri"/>
              </a:rPr>
              <a:t> Mineralization is hosted in quartz feldspar porphyry, pyrite- and arsenopyrite-bearing reduced sandstone, quartz stockwork, and quartz veins.</a:t>
            </a:r>
            <a:br>
              <a:rPr lang="en-US" sz="1300" dirty="0">
                <a:solidFill>
                  <a:schemeClr val="dk1"/>
                </a:solidFill>
                <a:latin typeface="Calibri"/>
                <a:ea typeface="Calibri"/>
                <a:cs typeface="Calibri"/>
                <a:sym typeface="Calibri"/>
              </a:rPr>
            </a:br>
            <a:r>
              <a:rPr lang="en-US" sz="1300" dirty="0">
                <a:solidFill>
                  <a:schemeClr val="dk1"/>
                </a:solidFill>
                <a:latin typeface="Calibri"/>
                <a:ea typeface="Calibri"/>
                <a:cs typeface="Calibri"/>
                <a:sym typeface="Calibri"/>
              </a:rPr>
              <a:t>• Arsenic-antimony-molybdenum geochemical associations  with high gold to silver ratios are exhibited in mineralization zones.</a:t>
            </a:r>
            <a:br>
              <a:rPr lang="en-US" sz="1300" dirty="0">
                <a:solidFill>
                  <a:schemeClr val="dk1"/>
                </a:solidFill>
                <a:latin typeface="Calibri"/>
                <a:ea typeface="Calibri"/>
                <a:cs typeface="Calibri"/>
                <a:sym typeface="Calibri"/>
              </a:rPr>
            </a:br>
            <a:r>
              <a:rPr lang="en-US" sz="1300" dirty="0">
                <a:solidFill>
                  <a:schemeClr val="dk1"/>
                </a:solidFill>
                <a:latin typeface="Calibri"/>
                <a:ea typeface="Calibri"/>
                <a:cs typeface="Calibri"/>
                <a:sym typeface="Calibri"/>
              </a:rPr>
              <a:t>• Sericite, silica, carbonate (including ankerite), and chlorite alteration are observed in mineralized zones, typically as pervasive haloes around quartz stockwork and quartz veins.</a:t>
            </a: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sz="1300" dirty="0">
                <a:solidFill>
                  <a:schemeClr val="dk1"/>
                </a:solidFill>
                <a:latin typeface="Calibri"/>
                <a:ea typeface="Calibri"/>
                <a:cs typeface="Calibri"/>
                <a:sym typeface="Calibri"/>
              </a:rPr>
              <a:t>• Pyrite and arsenopyrite (1-3% total sulfide) are commonly associated with gold mineralization, specifically in all samples greater than 50 ppb gold.</a:t>
            </a:r>
            <a:endParaRPr sz="13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dirty="0"/>
          </a:p>
        </p:txBody>
      </p:sp>
      <p:sp>
        <p:nvSpPr>
          <p:cNvPr id="156" name="Google Shape;156;p6"/>
          <p:cNvSpPr txBox="1"/>
          <p:nvPr/>
        </p:nvSpPr>
        <p:spPr>
          <a:xfrm>
            <a:off x="4767174" y="6431213"/>
            <a:ext cx="25365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g/t = grams per tonne; ppb = parts per billion</a:t>
            </a:r>
            <a:endParaRPr/>
          </a:p>
        </p:txBody>
      </p:sp>
      <p:sp>
        <p:nvSpPr>
          <p:cNvPr id="157" name="Google Shape;157;p6"/>
          <p:cNvSpPr/>
          <p:nvPr/>
        </p:nvSpPr>
        <p:spPr>
          <a:xfrm>
            <a:off x="-8626" y="1101"/>
            <a:ext cx="9152626" cy="81635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 </a:t>
            </a:r>
            <a:endParaRPr/>
          </a:p>
        </p:txBody>
      </p:sp>
      <p:sp>
        <p:nvSpPr>
          <p:cNvPr id="158" name="Google Shape;158;p6"/>
          <p:cNvSpPr txBox="1"/>
          <p:nvPr/>
        </p:nvSpPr>
        <p:spPr>
          <a:xfrm>
            <a:off x="2658300" y="132225"/>
            <a:ext cx="41109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000"/>
              <a:buFont typeface="Calibri"/>
              <a:buNone/>
            </a:pPr>
            <a:r>
              <a:rPr lang="en-US" sz="3000" b="0" i="0" u="sng" strike="noStrike" cap="none">
                <a:solidFill>
                  <a:srgbClr val="FFFFFF"/>
                </a:solidFill>
                <a:latin typeface="Calibri"/>
                <a:ea typeface="Calibri"/>
                <a:cs typeface="Calibri"/>
                <a:sym typeface="Calibri"/>
              </a:rPr>
              <a:t>EXPLORATION DETAILS</a:t>
            </a:r>
            <a:endParaRPr/>
          </a:p>
        </p:txBody>
      </p:sp>
      <p:sp>
        <p:nvSpPr>
          <p:cNvPr id="159" name="Google Shape;15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400"/>
              <a:buFont typeface="Calibri"/>
              <a:buNone/>
            </a:pPr>
            <a:fld id="{00000000-1234-1234-1234-123412341234}" type="slidenum">
              <a:rPr lang="en-US" sz="1400" b="0" i="0" u="none" strike="noStrike" cap="none">
                <a:solidFill>
                  <a:srgbClr val="888888"/>
                </a:solidFill>
                <a:latin typeface="Calibri"/>
                <a:ea typeface="Calibri"/>
                <a:cs typeface="Calibri"/>
                <a:sym typeface="Calibri"/>
              </a:rPr>
              <a:t>6</a:t>
            </a:fld>
            <a:endParaRPr sz="1400" b="0" i="0" u="none" strike="noStrike" cap="none">
              <a:solidFill>
                <a:srgbClr val="888888"/>
              </a:solidFill>
              <a:latin typeface="Calibri"/>
              <a:ea typeface="Calibri"/>
              <a:cs typeface="Calibri"/>
              <a:sym typeface="Calibri"/>
            </a:endParaRPr>
          </a:p>
        </p:txBody>
      </p:sp>
      <p:sp>
        <p:nvSpPr>
          <p:cNvPr id="160" name="Google Shape;160;p6"/>
          <p:cNvSpPr/>
          <p:nvPr/>
        </p:nvSpPr>
        <p:spPr>
          <a:xfrm>
            <a:off x="7405511" y="4075289"/>
            <a:ext cx="1196622" cy="365125"/>
          </a:xfrm>
          <a:prstGeom prst="wedgeRectCallout">
            <a:avLst>
              <a:gd name="adj1" fmla="val -117059"/>
              <a:gd name="adj2" fmla="val 31582"/>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Stony Lake</a:t>
            </a:r>
            <a:endParaRPr sz="1800" b="0" i="0" u="none" strike="noStrike" cap="none">
              <a:solidFill>
                <a:srgbClr val="000000"/>
              </a:solidFill>
              <a:latin typeface="Calibri"/>
              <a:ea typeface="Calibri"/>
              <a:cs typeface="Calibri"/>
              <a:sym typeface="Calibri"/>
            </a:endParaRPr>
          </a:p>
        </p:txBody>
      </p:sp>
      <p:sp>
        <p:nvSpPr>
          <p:cNvPr id="161" name="Google Shape;161;p6"/>
          <p:cNvSpPr/>
          <p:nvPr/>
        </p:nvSpPr>
        <p:spPr>
          <a:xfrm>
            <a:off x="5301650" y="2598975"/>
            <a:ext cx="1467600" cy="554100"/>
          </a:xfrm>
          <a:prstGeom prst="wedgeRectCallout">
            <a:avLst>
              <a:gd name="adj1" fmla="val 119860"/>
              <a:gd name="adj2" fmla="val 37935"/>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US" sz="1000" i="0" u="none" strike="noStrike" cap="none">
                <a:latin typeface="Calibri"/>
                <a:ea typeface="Calibri"/>
                <a:cs typeface="Calibri"/>
                <a:sym typeface="Calibri"/>
              </a:rPr>
              <a:t>Sokoman Minerals</a:t>
            </a:r>
            <a:endParaRPr sz="1000">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000"/>
              <a:buFont typeface="Arial"/>
              <a:buNone/>
            </a:pPr>
            <a:r>
              <a:rPr lang="en-US" sz="1000" i="0" u="none" strike="noStrike" cap="none">
                <a:latin typeface="Calibri"/>
                <a:ea typeface="Calibri"/>
                <a:cs typeface="Calibri"/>
                <a:sym typeface="Calibri"/>
              </a:rPr>
              <a:t>Moosehead Project</a:t>
            </a:r>
            <a:endParaRPr sz="1000" i="0" u="none" strike="noStrike" cap="none">
              <a:latin typeface="Calibri"/>
              <a:ea typeface="Calibri"/>
              <a:cs typeface="Calibri"/>
              <a:sym typeface="Calibri"/>
            </a:endParaRPr>
          </a:p>
        </p:txBody>
      </p:sp>
      <p:sp>
        <p:nvSpPr>
          <p:cNvPr id="162" name="Google Shape;162;p6"/>
          <p:cNvSpPr/>
          <p:nvPr/>
        </p:nvSpPr>
        <p:spPr>
          <a:xfrm>
            <a:off x="5949243" y="4581997"/>
            <a:ext cx="237067" cy="225778"/>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3" name="Google Shape;163;p6"/>
          <p:cNvSpPr/>
          <p:nvPr/>
        </p:nvSpPr>
        <p:spPr>
          <a:xfrm>
            <a:off x="5610578" y="4661496"/>
            <a:ext cx="1546577" cy="1512042"/>
          </a:xfrm>
          <a:custGeom>
            <a:avLst/>
            <a:gdLst/>
            <a:ahLst/>
            <a:cxnLst/>
            <a:rect l="l" t="t" r="r" b="b"/>
            <a:pathLst>
              <a:path w="1083733" h="1362479" extrusionOk="0">
                <a:moveTo>
                  <a:pt x="0" y="855964"/>
                </a:moveTo>
                <a:lnTo>
                  <a:pt x="180622" y="855964"/>
                </a:lnTo>
                <a:lnTo>
                  <a:pt x="293518" y="0"/>
                </a:lnTo>
                <a:lnTo>
                  <a:pt x="451555" y="855964"/>
                </a:lnTo>
                <a:lnTo>
                  <a:pt x="1083733" y="855964"/>
                </a:lnTo>
                <a:lnTo>
                  <a:pt x="1083733" y="940383"/>
                </a:lnTo>
                <a:lnTo>
                  <a:pt x="1083733" y="940383"/>
                </a:lnTo>
                <a:lnTo>
                  <a:pt x="1083733" y="1067012"/>
                </a:lnTo>
                <a:lnTo>
                  <a:pt x="1083733" y="1362479"/>
                </a:lnTo>
                <a:lnTo>
                  <a:pt x="451555" y="1362479"/>
                </a:lnTo>
                <a:lnTo>
                  <a:pt x="180622" y="1362479"/>
                </a:lnTo>
                <a:lnTo>
                  <a:pt x="180622" y="1362479"/>
                </a:lnTo>
                <a:lnTo>
                  <a:pt x="0" y="1362479"/>
                </a:lnTo>
                <a:lnTo>
                  <a:pt x="0" y="1067012"/>
                </a:lnTo>
                <a:lnTo>
                  <a:pt x="0" y="940383"/>
                </a:lnTo>
                <a:lnTo>
                  <a:pt x="0" y="940383"/>
                </a:lnTo>
                <a:lnTo>
                  <a:pt x="0" y="855964"/>
                </a:lnTo>
                <a:close/>
              </a:path>
            </a:pathLst>
          </a:cu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000"/>
              <a:buFont typeface="Calibri"/>
              <a:buNone/>
            </a:pP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000"/>
              <a:buFont typeface="Calibri"/>
              <a:buNone/>
            </a:pP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000"/>
              <a:buFont typeface="Calibri"/>
              <a:buNone/>
            </a:pP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000"/>
              <a:buFont typeface="Calibri"/>
              <a:buNone/>
            </a:pP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000"/>
              <a:buFont typeface="Calibri"/>
              <a:buNone/>
            </a:pP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000"/>
              <a:buFont typeface="Calibri"/>
              <a:buNone/>
            </a:pP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17 samples grading from 1.0 g/t to </a:t>
            </a:r>
            <a:r>
              <a:rPr lang="en-US" sz="1000"/>
              <a:t>4.1 </a:t>
            </a:r>
            <a:r>
              <a:rPr lang="en-US" sz="1000" b="0" i="0" u="none" strike="noStrike" cap="none">
                <a:solidFill>
                  <a:srgbClr val="000000"/>
                </a:solidFill>
                <a:latin typeface="Arial"/>
                <a:ea typeface="Arial"/>
                <a:cs typeface="Arial"/>
                <a:sym typeface="Arial"/>
              </a:rPr>
              <a:t> g/t.</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p:nvPr/>
        </p:nvSpPr>
        <p:spPr>
          <a:xfrm>
            <a:off x="-8626" y="1101"/>
            <a:ext cx="9152626" cy="81635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 </a:t>
            </a:r>
            <a:endParaRPr/>
          </a:p>
        </p:txBody>
      </p:sp>
      <p:sp>
        <p:nvSpPr>
          <p:cNvPr id="169" name="Google Shape;169;p7"/>
          <p:cNvSpPr txBox="1"/>
          <p:nvPr/>
        </p:nvSpPr>
        <p:spPr>
          <a:xfrm>
            <a:off x="2643188" y="132225"/>
            <a:ext cx="38490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000"/>
              <a:buFont typeface="Calibri"/>
              <a:buNone/>
            </a:pPr>
            <a:r>
              <a:rPr lang="en-US" sz="3000" u="sng">
                <a:solidFill>
                  <a:srgbClr val="FFFFFF"/>
                </a:solidFill>
                <a:latin typeface="Calibri"/>
                <a:ea typeface="Calibri"/>
                <a:cs typeface="Calibri"/>
                <a:sym typeface="Calibri"/>
              </a:rPr>
              <a:t>GEOPHYSICAL SURVEYS</a:t>
            </a:r>
            <a:endParaRPr/>
          </a:p>
        </p:txBody>
      </p:sp>
      <p:sp>
        <p:nvSpPr>
          <p:cNvPr id="170" name="Google Shape;17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400"/>
              <a:buFont typeface="Calibri"/>
              <a:buNone/>
            </a:pPr>
            <a:fld id="{00000000-1234-1234-1234-123412341234}" type="slidenum">
              <a:rPr lang="en-US" sz="1400" b="0" i="0" u="none" strike="noStrike" cap="none">
                <a:solidFill>
                  <a:srgbClr val="888888"/>
                </a:solidFill>
                <a:latin typeface="Calibri"/>
                <a:ea typeface="Calibri"/>
                <a:cs typeface="Calibri"/>
                <a:sym typeface="Calibri"/>
              </a:rPr>
              <a:t>7</a:t>
            </a:fld>
            <a:endParaRPr sz="1400" b="0" i="0" u="none" strike="noStrike" cap="none">
              <a:solidFill>
                <a:srgbClr val="888888"/>
              </a:solidFill>
              <a:latin typeface="Calibri"/>
              <a:ea typeface="Calibri"/>
              <a:cs typeface="Calibri"/>
              <a:sym typeface="Calibri"/>
            </a:endParaRPr>
          </a:p>
        </p:txBody>
      </p:sp>
      <p:sp>
        <p:nvSpPr>
          <p:cNvPr id="171" name="Google Shape;171;p7"/>
          <p:cNvSpPr txBox="1"/>
          <p:nvPr/>
        </p:nvSpPr>
        <p:spPr>
          <a:xfrm>
            <a:off x="313275" y="1238925"/>
            <a:ext cx="3849000" cy="3971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0" u="none" strike="noStrike">
                <a:solidFill>
                  <a:schemeClr val="dk1"/>
                </a:solidFill>
                <a:latin typeface="Calibri"/>
                <a:ea typeface="Calibri"/>
                <a:cs typeface="Calibri"/>
                <a:sym typeface="Calibri"/>
              </a:rPr>
              <a:t>• The 2019 airborne magnetic and 2020 VTEM surveys and subsequent</a:t>
            </a:r>
            <a:r>
              <a:rPr lang="en-US" sz="1400">
                <a:solidFill>
                  <a:schemeClr val="dk1"/>
                </a:solidFill>
                <a:latin typeface="Calibri"/>
                <a:ea typeface="Calibri"/>
                <a:cs typeface="Calibri"/>
                <a:sym typeface="Calibri"/>
              </a:rPr>
              <a:t> </a:t>
            </a:r>
            <a:r>
              <a:rPr lang="en-US" sz="1400" i="0" u="none" strike="noStrike">
                <a:solidFill>
                  <a:schemeClr val="dk1"/>
                </a:solidFill>
                <a:latin typeface="Calibri"/>
                <a:ea typeface="Calibri"/>
                <a:cs typeface="Calibri"/>
                <a:sym typeface="Calibri"/>
              </a:rPr>
              <a:t>interpretation clearly show that the structural trend of Sokoman's Moosehead discovery crosses onto the Stony Lake property. This appears to be a primary basement structure, with multiple splays off it</a:t>
            </a:r>
            <a:r>
              <a:rPr lang="en-US">
                <a:solidFill>
                  <a:schemeClr val="dk1"/>
                </a:solidFill>
                <a:latin typeface="Calibri"/>
                <a:ea typeface="Calibri"/>
                <a:cs typeface="Calibri"/>
                <a:sym typeface="Calibri"/>
              </a:rPr>
              <a:t>.</a:t>
            </a:r>
            <a:r>
              <a:rPr lang="en-US" sz="1400" i="0" u="none" strike="noStrike">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Further 3D </a:t>
            </a:r>
            <a:r>
              <a:rPr lang="en-US">
                <a:solidFill>
                  <a:schemeClr val="dk1"/>
                </a:solidFill>
                <a:latin typeface="Calibri"/>
                <a:ea typeface="Calibri"/>
                <a:cs typeface="Calibri"/>
                <a:sym typeface="Calibri"/>
              </a:rPr>
              <a:t>i</a:t>
            </a:r>
            <a:r>
              <a:rPr lang="en-US" sz="1400">
                <a:solidFill>
                  <a:schemeClr val="dk1"/>
                </a:solidFill>
                <a:latin typeface="Calibri"/>
                <a:ea typeface="Calibri"/>
                <a:cs typeface="Calibri"/>
                <a:sym typeface="Calibri"/>
              </a:rPr>
              <a:t>nversions</a:t>
            </a:r>
            <a:r>
              <a:rPr lang="en-US" sz="1400" i="0" u="none" strike="noStrike">
                <a:solidFill>
                  <a:schemeClr val="dk1"/>
                </a:solidFill>
                <a:latin typeface="Calibri"/>
                <a:ea typeface="Calibri"/>
                <a:cs typeface="Calibri"/>
                <a:sym typeface="Calibri"/>
              </a:rPr>
              <a:t> have defined numerous high priority exploration targets. </a:t>
            </a:r>
            <a:endParaRPr>
              <a:latin typeface="Calibri"/>
              <a:ea typeface="Calibri"/>
              <a:cs typeface="Calibri"/>
              <a:sym typeface="Calibri"/>
            </a:endParaRPr>
          </a:p>
          <a:p>
            <a:pPr marL="0" marR="0" lvl="0" indent="0" algn="l" rtl="0">
              <a:spcBef>
                <a:spcPts val="0"/>
              </a:spcBef>
              <a:spcAft>
                <a:spcPts val="0"/>
              </a:spcAft>
              <a:buNone/>
            </a:pPr>
            <a:endParaRPr sz="1400" i="0" u="none" strike="noStrike">
              <a:solidFill>
                <a:schemeClr val="dk1"/>
              </a:solidFill>
              <a:latin typeface="Calibri"/>
              <a:ea typeface="Calibri"/>
              <a:cs typeface="Calibri"/>
              <a:sym typeface="Calibri"/>
            </a:endParaRPr>
          </a:p>
          <a:p>
            <a:pPr marL="0" marR="0" lvl="0" indent="0" algn="l" rtl="0">
              <a:spcBef>
                <a:spcPts val="0"/>
              </a:spcBef>
              <a:spcAft>
                <a:spcPts val="0"/>
              </a:spcAft>
              <a:buNone/>
            </a:pPr>
            <a:r>
              <a:rPr lang="en-US" sz="1400" i="0" u="none" strike="noStrike">
                <a:solidFill>
                  <a:schemeClr val="dk1"/>
                </a:solidFill>
                <a:latin typeface="Calibri"/>
                <a:ea typeface="Calibri"/>
                <a:cs typeface="Calibri"/>
                <a:sym typeface="Calibri"/>
              </a:rPr>
              <a:t>• In addition, the interpretations indicate that</a:t>
            </a:r>
            <a:endParaRPr>
              <a:latin typeface="Calibri"/>
              <a:ea typeface="Calibri"/>
              <a:cs typeface="Calibri"/>
              <a:sym typeface="Calibri"/>
            </a:endParaRPr>
          </a:p>
          <a:p>
            <a:pPr marL="0" marR="0" lvl="0" indent="0" algn="l" rtl="0">
              <a:spcBef>
                <a:spcPts val="0"/>
              </a:spcBef>
              <a:spcAft>
                <a:spcPts val="0"/>
              </a:spcAft>
              <a:buNone/>
            </a:pPr>
            <a:r>
              <a:rPr lang="en-US" sz="1400" i="0" u="none" strike="noStrike">
                <a:solidFill>
                  <a:schemeClr val="dk1"/>
                </a:solidFill>
                <a:latin typeface="Calibri"/>
                <a:ea typeface="Calibri"/>
                <a:cs typeface="Calibri"/>
                <a:sym typeface="Calibri"/>
              </a:rPr>
              <a:t>concentration of zones of gold mineralization</a:t>
            </a:r>
            <a:endParaRPr>
              <a:latin typeface="Calibri"/>
              <a:ea typeface="Calibri"/>
              <a:cs typeface="Calibri"/>
              <a:sym typeface="Calibri"/>
            </a:endParaRPr>
          </a:p>
          <a:p>
            <a:pPr marL="0" marR="0" lvl="0" indent="0" algn="l" rtl="0">
              <a:spcBef>
                <a:spcPts val="0"/>
              </a:spcBef>
              <a:spcAft>
                <a:spcPts val="0"/>
              </a:spcAft>
              <a:buNone/>
            </a:pPr>
            <a:r>
              <a:rPr lang="en-US" sz="1400" i="0" u="none" strike="noStrike">
                <a:solidFill>
                  <a:schemeClr val="dk1"/>
                </a:solidFill>
                <a:latin typeface="Calibri"/>
                <a:ea typeface="Calibri"/>
                <a:cs typeface="Calibri"/>
                <a:sym typeface="Calibri"/>
              </a:rPr>
              <a:t>discovered in the Botwood sediments in 2019 is along a NNE structural trend in the Botwood. Although this is a different, parallel, trend to that discussed above, the model is the same</a:t>
            </a:r>
            <a:r>
              <a:rPr lang="en-US">
                <a:solidFill>
                  <a:schemeClr val="dk1"/>
                </a:solidFill>
                <a:latin typeface="Calibri"/>
                <a:ea typeface="Calibri"/>
                <a:cs typeface="Calibri"/>
                <a:sym typeface="Calibri"/>
              </a:rPr>
              <a:t>: </a:t>
            </a:r>
            <a:r>
              <a:rPr lang="en-US" sz="1400" i="0" u="none" strike="noStrike">
                <a:solidFill>
                  <a:schemeClr val="dk1"/>
                </a:solidFill>
                <a:latin typeface="Calibri"/>
                <a:ea typeface="Calibri"/>
                <a:cs typeface="Calibri"/>
                <a:sym typeface="Calibri"/>
              </a:rPr>
              <a:t>a major structure with gold</a:t>
            </a:r>
            <a:r>
              <a:rPr lang="en-US">
                <a:latin typeface="Calibri"/>
                <a:ea typeface="Calibri"/>
                <a:cs typeface="Calibri"/>
                <a:sym typeface="Calibri"/>
              </a:rPr>
              <a:t>-</a:t>
            </a:r>
            <a:r>
              <a:rPr lang="en-US" sz="1400" i="0" u="none" strike="noStrike">
                <a:solidFill>
                  <a:schemeClr val="dk1"/>
                </a:solidFill>
                <a:latin typeface="Calibri"/>
                <a:ea typeface="Calibri"/>
                <a:cs typeface="Calibri"/>
                <a:sym typeface="Calibri"/>
              </a:rPr>
              <a:t>bearing fluids emanating from a basement structure depositing low grade mineralization in the Botwood</a:t>
            </a:r>
            <a:r>
              <a:rPr lang="en-US">
                <a:solidFill>
                  <a:schemeClr val="dk1"/>
                </a:solidFill>
                <a:latin typeface="Calibri"/>
                <a:ea typeface="Calibri"/>
                <a:cs typeface="Calibri"/>
                <a:sym typeface="Calibri"/>
              </a:rPr>
              <a:t> Sediments.</a:t>
            </a:r>
            <a:endParaRPr sz="1400">
              <a:solidFill>
                <a:schemeClr val="dk1"/>
              </a:solidFill>
              <a:latin typeface="Calibri"/>
              <a:ea typeface="Calibri"/>
              <a:cs typeface="Calibri"/>
              <a:sym typeface="Calibri"/>
            </a:endParaRPr>
          </a:p>
        </p:txBody>
      </p:sp>
      <p:pic>
        <p:nvPicPr>
          <p:cNvPr id="172" name="Google Shape;172;p7"/>
          <p:cNvPicPr preferRelativeResize="0"/>
          <p:nvPr/>
        </p:nvPicPr>
        <p:blipFill rotWithShape="1">
          <a:blip r:embed="rId3">
            <a:alphaModFix/>
          </a:blip>
          <a:srcRect/>
          <a:stretch/>
        </p:blipFill>
        <p:spPr>
          <a:xfrm>
            <a:off x="4139075" y="1110388"/>
            <a:ext cx="4799799" cy="4953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8"/>
          <p:cNvPicPr preferRelativeResize="0"/>
          <p:nvPr/>
        </p:nvPicPr>
        <p:blipFill>
          <a:blip r:embed="rId3">
            <a:alphaModFix/>
          </a:blip>
          <a:stretch>
            <a:fillRect/>
          </a:stretch>
        </p:blipFill>
        <p:spPr>
          <a:xfrm>
            <a:off x="188400" y="994075"/>
            <a:ext cx="4778523" cy="3161311"/>
          </a:xfrm>
          <a:prstGeom prst="rect">
            <a:avLst/>
          </a:prstGeom>
          <a:noFill/>
          <a:ln>
            <a:noFill/>
          </a:ln>
        </p:spPr>
      </p:pic>
      <p:pic>
        <p:nvPicPr>
          <p:cNvPr id="178" name="Google Shape;178;p8"/>
          <p:cNvPicPr preferRelativeResize="0">
            <a:picLocks noGrp="1"/>
          </p:cNvPicPr>
          <p:nvPr>
            <p:ph type="body" idx="1"/>
          </p:nvPr>
        </p:nvPicPr>
        <p:blipFill rotWithShape="1">
          <a:blip r:embed="rId4">
            <a:alphaModFix/>
          </a:blip>
          <a:srcRect/>
          <a:stretch/>
        </p:blipFill>
        <p:spPr>
          <a:xfrm>
            <a:off x="4868025" y="2152750"/>
            <a:ext cx="4073400" cy="4203600"/>
          </a:xfrm>
          <a:prstGeom prst="rect">
            <a:avLst/>
          </a:prstGeom>
          <a:noFill/>
          <a:ln>
            <a:noFill/>
          </a:ln>
        </p:spPr>
      </p:pic>
      <p:sp>
        <p:nvSpPr>
          <p:cNvPr id="179" name="Google Shape;179;p8"/>
          <p:cNvSpPr/>
          <p:nvPr/>
        </p:nvSpPr>
        <p:spPr>
          <a:xfrm>
            <a:off x="-8626" y="1101"/>
            <a:ext cx="9152626" cy="81635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 </a:t>
            </a:r>
            <a:endParaRPr/>
          </a:p>
        </p:txBody>
      </p:sp>
      <p:sp>
        <p:nvSpPr>
          <p:cNvPr id="180" name="Google Shape;180;p8"/>
          <p:cNvSpPr txBox="1"/>
          <p:nvPr/>
        </p:nvSpPr>
        <p:spPr>
          <a:xfrm>
            <a:off x="2848200" y="132225"/>
            <a:ext cx="34476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000"/>
              <a:buFont typeface="Calibri"/>
              <a:buNone/>
            </a:pPr>
            <a:r>
              <a:rPr lang="en-US" sz="3000" b="0" i="0" u="sng" strike="noStrike" cap="none">
                <a:solidFill>
                  <a:srgbClr val="FFFFFF"/>
                </a:solidFill>
                <a:latin typeface="Calibri"/>
                <a:ea typeface="Calibri"/>
                <a:cs typeface="Calibri"/>
                <a:sym typeface="Calibri"/>
              </a:rPr>
              <a:t>2021 3D I</a:t>
            </a:r>
            <a:r>
              <a:rPr lang="en-US" sz="3000" u="sng">
                <a:solidFill>
                  <a:srgbClr val="FFFFFF"/>
                </a:solidFill>
                <a:latin typeface="Calibri"/>
                <a:ea typeface="Calibri"/>
                <a:cs typeface="Calibri"/>
                <a:sym typeface="Calibri"/>
              </a:rPr>
              <a:t>NVERSION</a:t>
            </a:r>
            <a:endParaRPr/>
          </a:p>
        </p:txBody>
      </p:sp>
      <p:sp>
        <p:nvSpPr>
          <p:cNvPr id="181" name="Google Shape;181;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400"/>
              <a:buFont typeface="Calibri"/>
              <a:buNone/>
            </a:pPr>
            <a:fld id="{00000000-1234-1234-1234-123412341234}" type="slidenum">
              <a:rPr lang="en-US" sz="1400" b="0" i="0" u="none" strike="noStrike" cap="none">
                <a:solidFill>
                  <a:srgbClr val="888888"/>
                </a:solidFill>
                <a:latin typeface="Calibri"/>
                <a:ea typeface="Calibri"/>
                <a:cs typeface="Calibri"/>
                <a:sym typeface="Calibri"/>
              </a:rPr>
              <a:t>8</a:t>
            </a:fld>
            <a:endParaRPr sz="1400" b="0" i="0" u="none" strike="noStrike" cap="none">
              <a:solidFill>
                <a:srgbClr val="888888"/>
              </a:solidFill>
              <a:latin typeface="Calibri"/>
              <a:ea typeface="Calibri"/>
              <a:cs typeface="Calibri"/>
              <a:sym typeface="Calibri"/>
            </a:endParaRPr>
          </a:p>
        </p:txBody>
      </p:sp>
      <p:sp>
        <p:nvSpPr>
          <p:cNvPr id="182" name="Google Shape;182;p8"/>
          <p:cNvSpPr txBox="1"/>
          <p:nvPr/>
        </p:nvSpPr>
        <p:spPr>
          <a:xfrm>
            <a:off x="7230219" y="5971584"/>
            <a:ext cx="171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50m Depth Slice</a:t>
            </a:r>
            <a:endParaRPr/>
          </a:p>
        </p:txBody>
      </p:sp>
      <p:sp>
        <p:nvSpPr>
          <p:cNvPr id="183" name="Google Shape;183;p8"/>
          <p:cNvSpPr txBox="1"/>
          <p:nvPr/>
        </p:nvSpPr>
        <p:spPr>
          <a:xfrm>
            <a:off x="498612" y="4155375"/>
            <a:ext cx="4073400" cy="1816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 The NNE-trending anomaly intensifies toward the south of the property, which may represent potential shear structures.</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 The NE corner of the property contains an anomalous magnetic high, which corresponds to known mineralization at Jumper’s Pond, which was drilled in 2001 by Cornerstone Resources. </a:t>
            </a:r>
            <a:endParaRPr>
              <a:solidFill>
                <a:schemeClr val="dk1"/>
              </a:solidFill>
              <a:latin typeface="Calibri"/>
              <a:ea typeface="Calibri"/>
              <a:cs typeface="Calibri"/>
              <a:sym typeface="Calibri"/>
            </a:endParaRPr>
          </a:p>
        </p:txBody>
      </p:sp>
      <p:sp>
        <p:nvSpPr>
          <p:cNvPr id="184" name="Google Shape;184;p8"/>
          <p:cNvSpPr txBox="1"/>
          <p:nvPr/>
        </p:nvSpPr>
        <p:spPr>
          <a:xfrm>
            <a:off x="4996875" y="961750"/>
            <a:ext cx="38157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 A 3D inversion of the airborne magnetic data</a:t>
            </a:r>
            <a:r>
              <a:rPr lang="en-US">
                <a:solidFill>
                  <a:schemeClr val="dk1"/>
                </a:solidFill>
              </a:rPr>
              <a:t> </a:t>
            </a:r>
            <a:r>
              <a:rPr lang="en-US">
                <a:solidFill>
                  <a:schemeClr val="dk1"/>
                </a:solidFill>
                <a:latin typeface="Calibri"/>
                <a:ea typeface="Calibri"/>
                <a:cs typeface="Calibri"/>
                <a:sym typeface="Calibri"/>
              </a:rPr>
              <a:t>has helped to define subsurface structures</a:t>
            </a:r>
            <a:r>
              <a:rPr lang="en-US">
                <a:solidFill>
                  <a:schemeClr val="dk1"/>
                </a:solidFill>
              </a:rPr>
              <a:t> </a:t>
            </a:r>
            <a:r>
              <a:rPr lang="en-US">
                <a:solidFill>
                  <a:schemeClr val="dk1"/>
                </a:solidFill>
                <a:latin typeface="Calibri"/>
                <a:ea typeface="Calibri"/>
                <a:cs typeface="Calibri"/>
                <a:sym typeface="Calibri"/>
              </a:rPr>
              <a:t>and has highlighted numerous anomalies for</a:t>
            </a:r>
            <a:r>
              <a:rPr lang="en-US">
                <a:solidFill>
                  <a:schemeClr val="dk1"/>
                </a:solidFill>
              </a:rPr>
              <a:t> </a:t>
            </a:r>
            <a:r>
              <a:rPr lang="en-US">
                <a:solidFill>
                  <a:schemeClr val="dk1"/>
                </a:solidFill>
                <a:latin typeface="Calibri"/>
                <a:ea typeface="Calibri"/>
                <a:cs typeface="Calibri"/>
                <a:sym typeface="Calibri"/>
              </a:rPr>
              <a:t>ground DCIP surveys.</a:t>
            </a:r>
            <a:endParaRPr>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
          <p:cNvSpPr/>
          <p:nvPr/>
        </p:nvSpPr>
        <p:spPr>
          <a:xfrm>
            <a:off x="-8626" y="1101"/>
            <a:ext cx="9152626" cy="81635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 </a:t>
            </a:r>
            <a:endParaRPr/>
          </a:p>
        </p:txBody>
      </p:sp>
      <p:sp>
        <p:nvSpPr>
          <p:cNvPr id="190" name="Google Shape;190;p9"/>
          <p:cNvSpPr txBox="1"/>
          <p:nvPr/>
        </p:nvSpPr>
        <p:spPr>
          <a:xfrm>
            <a:off x="2832650" y="129050"/>
            <a:ext cx="34560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000"/>
              <a:buFont typeface="Calibri"/>
              <a:buNone/>
            </a:pPr>
            <a:r>
              <a:rPr lang="en-US" sz="3000" b="0" i="0" u="sng" strike="noStrike" cap="none">
                <a:solidFill>
                  <a:srgbClr val="FFFFFF"/>
                </a:solidFill>
                <a:latin typeface="Calibri"/>
                <a:ea typeface="Calibri"/>
                <a:cs typeface="Calibri"/>
                <a:sym typeface="Calibri"/>
              </a:rPr>
              <a:t>2021 3D I</a:t>
            </a:r>
            <a:r>
              <a:rPr lang="en-US" sz="3000" u="sng">
                <a:solidFill>
                  <a:srgbClr val="FFFFFF"/>
                </a:solidFill>
                <a:latin typeface="Calibri"/>
                <a:ea typeface="Calibri"/>
                <a:cs typeface="Calibri"/>
                <a:sym typeface="Calibri"/>
              </a:rPr>
              <a:t>NVERSION</a:t>
            </a:r>
            <a:endParaRPr/>
          </a:p>
        </p:txBody>
      </p:sp>
      <p:sp>
        <p:nvSpPr>
          <p:cNvPr id="191" name="Google Shape;191;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400"/>
              <a:buFont typeface="Calibri"/>
              <a:buNone/>
            </a:pPr>
            <a:fld id="{00000000-1234-1234-1234-123412341234}" type="slidenum">
              <a:rPr lang="en-US" sz="1400" b="0" i="0" u="none" strike="noStrike" cap="none">
                <a:solidFill>
                  <a:srgbClr val="888888"/>
                </a:solidFill>
                <a:latin typeface="Calibri"/>
                <a:ea typeface="Calibri"/>
                <a:cs typeface="Calibri"/>
                <a:sym typeface="Calibri"/>
              </a:rPr>
              <a:t>9</a:t>
            </a:fld>
            <a:endParaRPr sz="1400" b="0" i="0" u="none" strike="noStrike" cap="none">
              <a:solidFill>
                <a:srgbClr val="888888"/>
              </a:solidFill>
              <a:latin typeface="Calibri"/>
              <a:ea typeface="Calibri"/>
              <a:cs typeface="Calibri"/>
              <a:sym typeface="Calibri"/>
            </a:endParaRPr>
          </a:p>
        </p:txBody>
      </p:sp>
      <p:pic>
        <p:nvPicPr>
          <p:cNvPr id="192" name="Google Shape;192;p9"/>
          <p:cNvPicPr preferRelativeResize="0"/>
          <p:nvPr/>
        </p:nvPicPr>
        <p:blipFill rotWithShape="1">
          <a:blip r:embed="rId3">
            <a:alphaModFix/>
          </a:blip>
          <a:srcRect/>
          <a:stretch/>
        </p:blipFill>
        <p:spPr>
          <a:xfrm>
            <a:off x="482452" y="1817341"/>
            <a:ext cx="3829038" cy="3951288"/>
          </a:xfrm>
          <a:prstGeom prst="rect">
            <a:avLst/>
          </a:prstGeom>
          <a:noFill/>
          <a:ln>
            <a:noFill/>
          </a:ln>
        </p:spPr>
      </p:pic>
      <p:pic>
        <p:nvPicPr>
          <p:cNvPr id="193" name="Google Shape;193;p9"/>
          <p:cNvPicPr preferRelativeResize="0"/>
          <p:nvPr/>
        </p:nvPicPr>
        <p:blipFill rotWithShape="1">
          <a:blip r:embed="rId4">
            <a:alphaModFix/>
          </a:blip>
          <a:srcRect/>
          <a:stretch/>
        </p:blipFill>
        <p:spPr>
          <a:xfrm>
            <a:off x="4832510" y="1817341"/>
            <a:ext cx="3829038" cy="3951288"/>
          </a:xfrm>
          <a:prstGeom prst="rect">
            <a:avLst/>
          </a:prstGeom>
          <a:noFill/>
          <a:ln>
            <a:noFill/>
          </a:ln>
        </p:spPr>
      </p:pic>
      <p:sp>
        <p:nvSpPr>
          <p:cNvPr id="194" name="Google Shape;194;p9"/>
          <p:cNvSpPr txBox="1"/>
          <p:nvPr/>
        </p:nvSpPr>
        <p:spPr>
          <a:xfrm>
            <a:off x="1393794" y="1313592"/>
            <a:ext cx="18283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250m Depth Slice</a:t>
            </a:r>
            <a:endParaRPr/>
          </a:p>
        </p:txBody>
      </p:sp>
      <p:sp>
        <p:nvSpPr>
          <p:cNvPr id="195" name="Google Shape;195;p9"/>
          <p:cNvSpPr txBox="1"/>
          <p:nvPr/>
        </p:nvSpPr>
        <p:spPr>
          <a:xfrm>
            <a:off x="5921887" y="1313592"/>
            <a:ext cx="18283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450m Depth Slice</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1513</TotalTime>
  <Words>1691</Words>
  <Application>Microsoft Office PowerPoint</Application>
  <PresentationFormat>On-screen Show (4:3)</PresentationFormat>
  <Paragraphs>248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Noto Sans Symbols</vt:lpstr>
      <vt:lpstr>Calibri</vt:lpstr>
      <vt:lpstr>Arial</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Brian Morrison</cp:lastModifiedBy>
  <cp:revision>9</cp:revision>
  <cp:lastPrinted>2021-04-23T15:02:14Z</cp:lastPrinted>
  <dcterms:created xsi:type="dcterms:W3CDTF">2018-10-05T23:09:20Z</dcterms:created>
  <dcterms:modified xsi:type="dcterms:W3CDTF">2021-04-23T15:03:04Z</dcterms:modified>
</cp:coreProperties>
</file>